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2"/>
  </p:notesMasterIdLst>
  <p:sldIdLst>
    <p:sldId id="256" r:id="rId6"/>
    <p:sldId id="343" r:id="rId7"/>
    <p:sldId id="348" r:id="rId8"/>
    <p:sldId id="349" r:id="rId9"/>
    <p:sldId id="345" r:id="rId10"/>
    <p:sldId id="342" r:id="rId11"/>
  </p:sldIdLst>
  <p:sldSz cx="9144000" cy="6858000" type="screen4x3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Almenar" initials="M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E191E"/>
    <a:srgbClr val="0036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6433" autoAdjust="0"/>
  </p:normalViewPr>
  <p:slideViewPr>
    <p:cSldViewPr>
      <p:cViewPr>
        <p:scale>
          <a:sx n="96" d="100"/>
          <a:sy n="96" d="100"/>
        </p:scale>
        <p:origin x="-111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38DA1-84A4-8E46-8F34-9B109AA2AAF8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89F8452-CB5C-AE4D-9BA4-B95CE9EAF56B}">
      <dgm:prSet phldrT="[Texte]" custT="1"/>
      <dgm:spPr>
        <a:xfrm>
          <a:off x="3350057" y="1778"/>
          <a:ext cx="1935401" cy="967700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pPr algn="l"/>
          <a:r>
            <a:rPr lang="fr-FR" sz="1200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Questions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with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3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Requests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evidence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and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criteria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each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D0C597F9-268E-F645-8812-EB32C11C8453}" type="parTrans" cxnId="{8B158261-FE49-3B49-90A4-6194ACAAEB7F}">
      <dgm:prSet/>
      <dgm:spPr/>
      <dgm:t>
        <a:bodyPr/>
        <a:lstStyle/>
        <a:p>
          <a:endParaRPr lang="fr-FR" sz="2000"/>
        </a:p>
      </dgm:t>
    </dgm:pt>
    <dgm:pt modelId="{825E920C-968B-E24F-A682-ABE3778D0634}" type="sibTrans" cxnId="{8B158261-FE49-3B49-90A4-6194ACAAEB7F}">
      <dgm:prSet custT="1"/>
      <dgm:spPr>
        <a:xfrm>
          <a:off x="1250794" y="-38893"/>
          <a:ext cx="6133927" cy="6133927"/>
        </a:xfrm>
        <a:prstGeom prst="circularArrow">
          <a:avLst>
            <a:gd name="adj1" fmla="val 5544"/>
            <a:gd name="adj2" fmla="val 330680"/>
            <a:gd name="adj3" fmla="val 14496766"/>
            <a:gd name="adj4" fmla="val 16961111"/>
            <a:gd name="adj5" fmla="val 575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endParaRPr lang="fr-FR" sz="1000"/>
        </a:p>
      </dgm:t>
    </dgm:pt>
    <dgm:pt modelId="{BAD8B2DB-4F58-0649-A87E-666510B14204}">
      <dgm:prSet phldrT="[Texte]" custT="1"/>
      <dgm:spPr>
        <a:xfrm>
          <a:off x="5395131" y="986634"/>
          <a:ext cx="1935401" cy="967700"/>
        </a:xfrm>
        <a:prstGeom prst="roundRect">
          <a:avLst/>
        </a:prstGeom>
        <a:solidFill>
          <a:srgbClr val="F79646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Self </a:t>
          </a:r>
          <a:r>
            <a:rPr lang="fr-FR" sz="1200" b="1" dirty="0" err="1" smtClean="0">
              <a:solidFill>
                <a:srgbClr val="FF0000"/>
              </a:solidFill>
              <a:latin typeface="Calibri"/>
              <a:ea typeface="+mn-ea"/>
              <a:cs typeface="+mn-cs"/>
            </a:rPr>
            <a:t>assessment</a:t>
          </a:r>
          <a:r>
            <a:rPr lang="fr-FR" sz="1200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 by SME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with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control by FECC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94709B05-A37E-5544-BEEB-F5E60690EED4}" type="parTrans" cxnId="{34D113F2-2B59-7A45-ADEA-615617B07349}">
      <dgm:prSet/>
      <dgm:spPr/>
      <dgm:t>
        <a:bodyPr/>
        <a:lstStyle/>
        <a:p>
          <a:endParaRPr lang="fr-FR" sz="2000"/>
        </a:p>
      </dgm:t>
    </dgm:pt>
    <dgm:pt modelId="{89426C72-F51B-9844-B9A7-74B88953E6BF}" type="sibTrans" cxnId="{34D113F2-2B59-7A45-ADEA-615617B07349}">
      <dgm:prSet custT="1"/>
      <dgm:spPr/>
      <dgm:t>
        <a:bodyPr/>
        <a:lstStyle/>
        <a:p>
          <a:endParaRPr lang="fr-FR" sz="1000"/>
        </a:p>
      </dgm:t>
    </dgm:pt>
    <dgm:pt modelId="{75AF80D5-5463-9E43-B1EC-5C87E4558E06}">
      <dgm:prSet phldrT="[Texte]" custT="1"/>
      <dgm:spPr>
        <a:xfrm>
          <a:off x="5900222" y="3199584"/>
          <a:ext cx="1935401" cy="967700"/>
        </a:xfrm>
        <a:prstGeom prst="roundRect">
          <a:avLst/>
        </a:prstGeom>
        <a:solidFill>
          <a:srgbClr val="F79646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Automatic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scoring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each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question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EFA5837-FF78-1447-AAAD-E7D90CA58424}" type="parTrans" cxnId="{C8DAC01D-C390-6B44-B97D-63ED74D00466}">
      <dgm:prSet/>
      <dgm:spPr/>
      <dgm:t>
        <a:bodyPr/>
        <a:lstStyle/>
        <a:p>
          <a:endParaRPr lang="fr-FR" sz="2000"/>
        </a:p>
      </dgm:t>
    </dgm:pt>
    <dgm:pt modelId="{F6E5AF0D-A7C5-A440-9604-A0D87A62BF36}" type="sibTrans" cxnId="{C8DAC01D-C390-6B44-B97D-63ED74D00466}">
      <dgm:prSet custT="1"/>
      <dgm:spPr/>
      <dgm:t>
        <a:bodyPr/>
        <a:lstStyle/>
        <a:p>
          <a:endParaRPr lang="fr-FR" sz="1000"/>
        </a:p>
      </dgm:t>
    </dgm:pt>
    <dgm:pt modelId="{60E84B4A-EF79-DE4C-8B57-8464028803DB}">
      <dgm:prSet phldrT="[Texte]" custT="1"/>
      <dgm:spPr>
        <a:xfrm>
          <a:off x="4484987" y="4974233"/>
          <a:ext cx="1935401" cy="967700"/>
        </a:xfrm>
        <a:prstGeom prst="roundRect">
          <a:avLst/>
        </a:prstGeom>
        <a:solidFill>
          <a:srgbClr val="FCD5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Standardized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Action plan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proposed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by SME and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based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on the 3 </a:t>
          </a:r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Requests</a:t>
          </a:r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per questions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BC552B8B-6F29-3E46-B4F0-F0D5B3D72F39}" type="parTrans" cxnId="{DF1306AA-7538-6A4F-8FD2-D6B8DE2E95CF}">
      <dgm:prSet/>
      <dgm:spPr/>
      <dgm:t>
        <a:bodyPr/>
        <a:lstStyle/>
        <a:p>
          <a:endParaRPr lang="fr-FR" sz="2000"/>
        </a:p>
      </dgm:t>
    </dgm:pt>
    <dgm:pt modelId="{E5C29CFB-E1BE-FE4F-9706-24F9A4A3702E}" type="sibTrans" cxnId="{DF1306AA-7538-6A4F-8FD2-D6B8DE2E95CF}">
      <dgm:prSet custT="1"/>
      <dgm:spPr/>
      <dgm:t>
        <a:bodyPr/>
        <a:lstStyle/>
        <a:p>
          <a:endParaRPr lang="fr-FR" sz="1000"/>
        </a:p>
      </dgm:t>
    </dgm:pt>
    <dgm:pt modelId="{F0587F4B-5A4C-B343-815F-481072DCF1F6}">
      <dgm:prSet phldrT="[Texte]" custT="1"/>
      <dgm:spPr>
        <a:xfrm>
          <a:off x="2215127" y="4974233"/>
          <a:ext cx="1935401" cy="967700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Validation of action plan 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5E5A124-25CB-DD43-A558-0DACE2C98C6B}" type="parTrans" cxnId="{ADEF65F2-887F-004D-AF9D-FD22433E93D1}">
      <dgm:prSet/>
      <dgm:spPr/>
      <dgm:t>
        <a:bodyPr/>
        <a:lstStyle/>
        <a:p>
          <a:endParaRPr lang="fr-FR" sz="2000"/>
        </a:p>
      </dgm:t>
    </dgm:pt>
    <dgm:pt modelId="{83D3D6C1-5FF0-FA49-86CD-B382131BF49D}" type="sibTrans" cxnId="{ADEF65F2-887F-004D-AF9D-FD22433E93D1}">
      <dgm:prSet custT="1"/>
      <dgm:spPr/>
      <dgm:t>
        <a:bodyPr/>
        <a:lstStyle/>
        <a:p>
          <a:endParaRPr lang="fr-FR" sz="1000"/>
        </a:p>
      </dgm:t>
    </dgm:pt>
    <dgm:pt modelId="{419C70C5-BE5E-8C43-80FB-9E9127283D3E}">
      <dgm:prSet phldrT="[Texte]" custT="1"/>
      <dgm:spPr>
        <a:xfrm>
          <a:off x="799892" y="3199584"/>
          <a:ext cx="1935401" cy="967700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Control plan 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8774785D-278F-A841-BD68-50350D184A3E}" type="parTrans" cxnId="{A4FB702E-9C6A-7744-9486-9C13E398DDCF}">
      <dgm:prSet/>
      <dgm:spPr/>
      <dgm:t>
        <a:bodyPr/>
        <a:lstStyle/>
        <a:p>
          <a:endParaRPr lang="fr-FR" sz="2000"/>
        </a:p>
      </dgm:t>
    </dgm:pt>
    <dgm:pt modelId="{58D7B28B-3043-134C-870E-9F40AEC3E7B4}" type="sibTrans" cxnId="{A4FB702E-9C6A-7744-9486-9C13E398DDCF}">
      <dgm:prSet custT="1"/>
      <dgm:spPr/>
      <dgm:t>
        <a:bodyPr/>
        <a:lstStyle/>
        <a:p>
          <a:endParaRPr lang="fr-FR" sz="1000"/>
        </a:p>
      </dgm:t>
    </dgm:pt>
    <dgm:pt modelId="{C1C870A5-0CDE-CD41-B216-AFC68B1FFD9C}">
      <dgm:prSet phldrT="[Texte]" custT="1"/>
      <dgm:spPr>
        <a:xfrm>
          <a:off x="1304984" y="986634"/>
          <a:ext cx="1935401" cy="967700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fr-FR" sz="1200" b="1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Results</a:t>
          </a:r>
          <a:endParaRPr lang="fr-FR" sz="1200" b="1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gm:t>
    </dgm:pt>
    <dgm:pt modelId="{453191FC-14A8-E543-BC69-9386A4E7C782}" type="sibTrans" cxnId="{7923BFAB-1DB5-6049-A415-396A72BBE20B}">
      <dgm:prSet custT="1"/>
      <dgm:spPr/>
      <dgm:t>
        <a:bodyPr/>
        <a:lstStyle/>
        <a:p>
          <a:endParaRPr lang="fr-FR" sz="1000"/>
        </a:p>
      </dgm:t>
    </dgm:pt>
    <dgm:pt modelId="{E7A35546-5173-0E42-963A-ACB8C011DE58}" type="parTrans" cxnId="{7923BFAB-1DB5-6049-A415-396A72BBE20B}">
      <dgm:prSet/>
      <dgm:spPr/>
      <dgm:t>
        <a:bodyPr/>
        <a:lstStyle/>
        <a:p>
          <a:endParaRPr lang="fr-FR" sz="2000"/>
        </a:p>
      </dgm:t>
    </dgm:pt>
    <dgm:pt modelId="{2BACA600-0DF1-504D-92AD-F5728E446C04}" type="pres">
      <dgm:prSet presAssocID="{85538DA1-84A4-8E46-8F34-9B109AA2AA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C12C11F-BCE9-2C49-A904-082EE6CB02E0}" type="pres">
      <dgm:prSet presAssocID="{85538DA1-84A4-8E46-8F34-9B109AA2AAF8}" presName="cycle" presStyleCnt="0"/>
      <dgm:spPr/>
    </dgm:pt>
    <dgm:pt modelId="{4CC508CB-1100-E440-9E7C-9DE097471CD1}" type="pres">
      <dgm:prSet presAssocID="{989F8452-CB5C-AE4D-9BA4-B95CE9EAF56B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5AAB2C-31C2-B042-A4E5-8198D802B09C}" type="pres">
      <dgm:prSet presAssocID="{825E920C-968B-E24F-A682-ABE3778D0634}" presName="sibTransFirstNode" presStyleLbl="bgShp" presStyleIdx="0" presStyleCnt="1"/>
      <dgm:spPr/>
      <dgm:t>
        <a:bodyPr/>
        <a:lstStyle/>
        <a:p>
          <a:endParaRPr lang="fr-FR"/>
        </a:p>
      </dgm:t>
    </dgm:pt>
    <dgm:pt modelId="{CBA97BEA-FCC2-B147-A92B-6698C23F5D65}" type="pres">
      <dgm:prSet presAssocID="{BAD8B2DB-4F58-0649-A87E-666510B14204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62207A-F37E-0343-8997-776322D9E7CE}" type="pres">
      <dgm:prSet presAssocID="{75AF80D5-5463-9E43-B1EC-5C87E4558E06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A455308-4776-EE44-8A45-5894C06D7BE8}" type="pres">
      <dgm:prSet presAssocID="{60E84B4A-EF79-DE4C-8B57-8464028803DB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DDE2E3-4043-2A45-B1FB-C5EB325DE316}" type="pres">
      <dgm:prSet presAssocID="{F0587F4B-5A4C-B343-815F-481072DCF1F6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5EB1BD-E424-C64A-B83D-8B2747C32A98}" type="pres">
      <dgm:prSet presAssocID="{419C70C5-BE5E-8C43-80FB-9E9127283D3E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11B3E2E-4B14-4546-8CC0-98AEB853F214}" type="pres">
      <dgm:prSet presAssocID="{C1C870A5-0CDE-CD41-B216-AFC68B1FFD9C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0162A53-DF0F-4FE8-8083-F1BEF58CD5FA}" type="presOf" srcId="{60E84B4A-EF79-DE4C-8B57-8464028803DB}" destId="{EA455308-4776-EE44-8A45-5894C06D7BE8}" srcOrd="0" destOrd="0" presId="urn:microsoft.com/office/officeart/2005/8/layout/cycle3"/>
    <dgm:cxn modelId="{ADEF65F2-887F-004D-AF9D-FD22433E93D1}" srcId="{85538DA1-84A4-8E46-8F34-9B109AA2AAF8}" destId="{F0587F4B-5A4C-B343-815F-481072DCF1F6}" srcOrd="4" destOrd="0" parTransId="{85E5A124-25CB-DD43-A558-0DACE2C98C6B}" sibTransId="{83D3D6C1-5FF0-FA49-86CD-B382131BF49D}"/>
    <dgm:cxn modelId="{3A390733-829F-4455-A9F1-CDE217B2CC8B}" type="presOf" srcId="{825E920C-968B-E24F-A682-ABE3778D0634}" destId="{B35AAB2C-31C2-B042-A4E5-8198D802B09C}" srcOrd="0" destOrd="0" presId="urn:microsoft.com/office/officeart/2005/8/layout/cycle3"/>
    <dgm:cxn modelId="{C8DAC01D-C390-6B44-B97D-63ED74D00466}" srcId="{85538DA1-84A4-8E46-8F34-9B109AA2AAF8}" destId="{75AF80D5-5463-9E43-B1EC-5C87E4558E06}" srcOrd="2" destOrd="0" parTransId="{BEFA5837-FF78-1447-AAAD-E7D90CA58424}" sibTransId="{F6E5AF0D-A7C5-A440-9604-A0D87A62BF36}"/>
    <dgm:cxn modelId="{58454D45-D578-4CFF-90D9-5515964A5BE1}" type="presOf" srcId="{989F8452-CB5C-AE4D-9BA4-B95CE9EAF56B}" destId="{4CC508CB-1100-E440-9E7C-9DE097471CD1}" srcOrd="0" destOrd="0" presId="urn:microsoft.com/office/officeart/2005/8/layout/cycle3"/>
    <dgm:cxn modelId="{DC2A8560-3C7D-4D3C-962D-F01328C62CE3}" type="presOf" srcId="{419C70C5-BE5E-8C43-80FB-9E9127283D3E}" destId="{525EB1BD-E424-C64A-B83D-8B2747C32A98}" srcOrd="0" destOrd="0" presId="urn:microsoft.com/office/officeart/2005/8/layout/cycle3"/>
    <dgm:cxn modelId="{8F85E3C3-C7CB-4359-910A-E7C04F04F909}" type="presOf" srcId="{85538DA1-84A4-8E46-8F34-9B109AA2AAF8}" destId="{2BACA600-0DF1-504D-92AD-F5728E446C04}" srcOrd="0" destOrd="0" presId="urn:microsoft.com/office/officeart/2005/8/layout/cycle3"/>
    <dgm:cxn modelId="{34D113F2-2B59-7A45-ADEA-615617B07349}" srcId="{85538DA1-84A4-8E46-8F34-9B109AA2AAF8}" destId="{BAD8B2DB-4F58-0649-A87E-666510B14204}" srcOrd="1" destOrd="0" parTransId="{94709B05-A37E-5544-BEEB-F5E60690EED4}" sibTransId="{89426C72-F51B-9844-B9A7-74B88953E6BF}"/>
    <dgm:cxn modelId="{3A7B2D68-BF8C-4FCE-B97B-30A48C34B866}" type="presOf" srcId="{75AF80D5-5463-9E43-B1EC-5C87E4558E06}" destId="{B362207A-F37E-0343-8997-776322D9E7CE}" srcOrd="0" destOrd="0" presId="urn:microsoft.com/office/officeart/2005/8/layout/cycle3"/>
    <dgm:cxn modelId="{F6F3B418-43A4-49E8-B78F-4F6C823F9D94}" type="presOf" srcId="{F0587F4B-5A4C-B343-815F-481072DCF1F6}" destId="{F3DDE2E3-4043-2A45-B1FB-C5EB325DE316}" srcOrd="0" destOrd="0" presId="urn:microsoft.com/office/officeart/2005/8/layout/cycle3"/>
    <dgm:cxn modelId="{A4FB702E-9C6A-7744-9486-9C13E398DDCF}" srcId="{85538DA1-84A4-8E46-8F34-9B109AA2AAF8}" destId="{419C70C5-BE5E-8C43-80FB-9E9127283D3E}" srcOrd="5" destOrd="0" parTransId="{8774785D-278F-A841-BD68-50350D184A3E}" sibTransId="{58D7B28B-3043-134C-870E-9F40AEC3E7B4}"/>
    <dgm:cxn modelId="{DF1306AA-7538-6A4F-8FD2-D6B8DE2E95CF}" srcId="{85538DA1-84A4-8E46-8F34-9B109AA2AAF8}" destId="{60E84B4A-EF79-DE4C-8B57-8464028803DB}" srcOrd="3" destOrd="0" parTransId="{BC552B8B-6F29-3E46-B4F0-F0D5B3D72F39}" sibTransId="{E5C29CFB-E1BE-FE4F-9706-24F9A4A3702E}"/>
    <dgm:cxn modelId="{9AF0A40B-8602-4839-B079-3188336DD507}" type="presOf" srcId="{BAD8B2DB-4F58-0649-A87E-666510B14204}" destId="{CBA97BEA-FCC2-B147-A92B-6698C23F5D65}" srcOrd="0" destOrd="0" presId="urn:microsoft.com/office/officeart/2005/8/layout/cycle3"/>
    <dgm:cxn modelId="{8B158261-FE49-3B49-90A4-6194ACAAEB7F}" srcId="{85538DA1-84A4-8E46-8F34-9B109AA2AAF8}" destId="{989F8452-CB5C-AE4D-9BA4-B95CE9EAF56B}" srcOrd="0" destOrd="0" parTransId="{D0C597F9-268E-F645-8812-EB32C11C8453}" sibTransId="{825E920C-968B-E24F-A682-ABE3778D0634}"/>
    <dgm:cxn modelId="{7923BFAB-1DB5-6049-A415-396A72BBE20B}" srcId="{85538DA1-84A4-8E46-8F34-9B109AA2AAF8}" destId="{C1C870A5-0CDE-CD41-B216-AFC68B1FFD9C}" srcOrd="6" destOrd="0" parTransId="{E7A35546-5173-0E42-963A-ACB8C011DE58}" sibTransId="{453191FC-14A8-E543-BC69-9386A4E7C782}"/>
    <dgm:cxn modelId="{3B5CA3F3-277A-41D8-9ED5-EDF5A5491F23}" type="presOf" srcId="{C1C870A5-0CDE-CD41-B216-AFC68B1FFD9C}" destId="{F11B3E2E-4B14-4546-8CC0-98AEB853F214}" srcOrd="0" destOrd="0" presId="urn:microsoft.com/office/officeart/2005/8/layout/cycle3"/>
    <dgm:cxn modelId="{FD384FC3-B8DD-43A8-904A-9C099A15BF1A}" type="presParOf" srcId="{2BACA600-0DF1-504D-92AD-F5728E446C04}" destId="{AC12C11F-BCE9-2C49-A904-082EE6CB02E0}" srcOrd="0" destOrd="0" presId="urn:microsoft.com/office/officeart/2005/8/layout/cycle3"/>
    <dgm:cxn modelId="{DBAD0DF8-7C51-44A4-BC90-CF0F522574D6}" type="presParOf" srcId="{AC12C11F-BCE9-2C49-A904-082EE6CB02E0}" destId="{4CC508CB-1100-E440-9E7C-9DE097471CD1}" srcOrd="0" destOrd="0" presId="urn:microsoft.com/office/officeart/2005/8/layout/cycle3"/>
    <dgm:cxn modelId="{F5FEDB26-73F9-4AFD-8B7E-27C7C42B15F2}" type="presParOf" srcId="{AC12C11F-BCE9-2C49-A904-082EE6CB02E0}" destId="{B35AAB2C-31C2-B042-A4E5-8198D802B09C}" srcOrd="1" destOrd="0" presId="urn:microsoft.com/office/officeart/2005/8/layout/cycle3"/>
    <dgm:cxn modelId="{0A348BA8-6698-4A7C-A2B1-133C41B465E2}" type="presParOf" srcId="{AC12C11F-BCE9-2C49-A904-082EE6CB02E0}" destId="{CBA97BEA-FCC2-B147-A92B-6698C23F5D65}" srcOrd="2" destOrd="0" presId="urn:microsoft.com/office/officeart/2005/8/layout/cycle3"/>
    <dgm:cxn modelId="{98D6ACC4-0D32-4BEC-ADD2-6973149EDEE6}" type="presParOf" srcId="{AC12C11F-BCE9-2C49-A904-082EE6CB02E0}" destId="{B362207A-F37E-0343-8997-776322D9E7CE}" srcOrd="3" destOrd="0" presId="urn:microsoft.com/office/officeart/2005/8/layout/cycle3"/>
    <dgm:cxn modelId="{FC258099-0E47-4EDE-B323-DEA67FF7139A}" type="presParOf" srcId="{AC12C11F-BCE9-2C49-A904-082EE6CB02E0}" destId="{EA455308-4776-EE44-8A45-5894C06D7BE8}" srcOrd="4" destOrd="0" presId="urn:microsoft.com/office/officeart/2005/8/layout/cycle3"/>
    <dgm:cxn modelId="{FAA62975-9AD5-4962-91CF-042CBABAEAB6}" type="presParOf" srcId="{AC12C11F-BCE9-2C49-A904-082EE6CB02E0}" destId="{F3DDE2E3-4043-2A45-B1FB-C5EB325DE316}" srcOrd="5" destOrd="0" presId="urn:microsoft.com/office/officeart/2005/8/layout/cycle3"/>
    <dgm:cxn modelId="{95F3EC4F-EA65-4AAA-8044-9381E6D8719F}" type="presParOf" srcId="{AC12C11F-BCE9-2C49-A904-082EE6CB02E0}" destId="{525EB1BD-E424-C64A-B83D-8B2747C32A98}" srcOrd="6" destOrd="0" presId="urn:microsoft.com/office/officeart/2005/8/layout/cycle3"/>
    <dgm:cxn modelId="{FD4095AC-9A9A-4677-B686-CBC80D9A0829}" type="presParOf" srcId="{AC12C11F-BCE9-2C49-A904-082EE6CB02E0}" destId="{F11B3E2E-4B14-4546-8CC0-98AEB853F214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AAB2C-31C2-B042-A4E5-8198D802B09C}">
      <dsp:nvSpPr>
        <dsp:cNvPr id="0" name=""/>
        <dsp:cNvSpPr/>
      </dsp:nvSpPr>
      <dsp:spPr>
        <a:xfrm>
          <a:off x="1603165" y="-35482"/>
          <a:ext cx="5500763" cy="5500763"/>
        </a:xfrm>
        <a:prstGeom prst="circularArrow">
          <a:avLst>
            <a:gd name="adj1" fmla="val 5544"/>
            <a:gd name="adj2" fmla="val 330680"/>
            <a:gd name="adj3" fmla="val 14496766"/>
            <a:gd name="adj4" fmla="val 16961111"/>
            <a:gd name="adj5" fmla="val 5757"/>
          </a:avLst>
        </a:prstGeom>
        <a:solidFill>
          <a:srgbClr val="4F81B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C508CB-1100-E440-9E7C-9DE097471CD1}">
      <dsp:nvSpPr>
        <dsp:cNvPr id="0" name=""/>
        <dsp:cNvSpPr/>
      </dsp:nvSpPr>
      <dsp:spPr>
        <a:xfrm>
          <a:off x="3486239" y="1051"/>
          <a:ext cx="1734616" cy="867308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Questions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with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3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Requests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evidence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and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evaluation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criteria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each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3528577" y="43389"/>
        <a:ext cx="1649940" cy="782632"/>
      </dsp:txXfrm>
    </dsp:sp>
    <dsp:sp modelId="{CBA97BEA-FCC2-B147-A92B-6698C23F5D65}">
      <dsp:nvSpPr>
        <dsp:cNvPr id="0" name=""/>
        <dsp:cNvSpPr/>
      </dsp:nvSpPr>
      <dsp:spPr>
        <a:xfrm>
          <a:off x="5320213" y="884246"/>
          <a:ext cx="1734616" cy="867308"/>
        </a:xfrm>
        <a:prstGeom prst="roundRect">
          <a:avLst/>
        </a:prstGeom>
        <a:solidFill>
          <a:srgbClr val="F79646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Self </a:t>
          </a:r>
          <a:r>
            <a:rPr lang="fr-FR" sz="1200" b="1" kern="1200" dirty="0" err="1" smtClean="0">
              <a:solidFill>
                <a:srgbClr val="FF0000"/>
              </a:solidFill>
              <a:latin typeface="Calibri"/>
              <a:ea typeface="+mn-ea"/>
              <a:cs typeface="+mn-cs"/>
            </a:rPr>
            <a:t>assessment</a:t>
          </a:r>
          <a:r>
            <a:rPr lang="fr-F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 by SME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with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control by FECC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362551" y="926584"/>
        <a:ext cx="1649940" cy="782632"/>
      </dsp:txXfrm>
    </dsp:sp>
    <dsp:sp modelId="{B362207A-F37E-0343-8997-776322D9E7CE}">
      <dsp:nvSpPr>
        <dsp:cNvPr id="0" name=""/>
        <dsp:cNvSpPr/>
      </dsp:nvSpPr>
      <dsp:spPr>
        <a:xfrm>
          <a:off x="5773167" y="2868769"/>
          <a:ext cx="1734616" cy="867308"/>
        </a:xfrm>
        <a:prstGeom prst="roundRect">
          <a:avLst/>
        </a:prstGeom>
        <a:solidFill>
          <a:srgbClr val="F79646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Automatic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scoring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for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each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question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5815505" y="2911107"/>
        <a:ext cx="1649940" cy="782632"/>
      </dsp:txXfrm>
    </dsp:sp>
    <dsp:sp modelId="{EA455308-4776-EE44-8A45-5894C06D7BE8}">
      <dsp:nvSpPr>
        <dsp:cNvPr id="0" name=""/>
        <dsp:cNvSpPr/>
      </dsp:nvSpPr>
      <dsp:spPr>
        <a:xfrm>
          <a:off x="4504018" y="4460232"/>
          <a:ext cx="1734616" cy="867308"/>
        </a:xfrm>
        <a:prstGeom prst="roundRect">
          <a:avLst/>
        </a:prstGeom>
        <a:solidFill>
          <a:srgbClr val="FCD5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Standardized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</a:t>
          </a:r>
          <a:r>
            <a:rPr lang="fr-FR" sz="1200" b="1" kern="1200" dirty="0" smtClean="0">
              <a:solidFill>
                <a:srgbClr val="FF0000"/>
              </a:solidFill>
              <a:latin typeface="Calibri"/>
              <a:ea typeface="+mn-ea"/>
              <a:cs typeface="+mn-cs"/>
            </a:rPr>
            <a:t>Action plan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proposed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by SME and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based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on the 3 </a:t>
          </a: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Requests</a:t>
          </a: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 per questions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4546356" y="4502570"/>
        <a:ext cx="1649940" cy="782632"/>
      </dsp:txXfrm>
    </dsp:sp>
    <dsp:sp modelId="{F3DDE2E3-4043-2A45-B1FB-C5EB325DE316}">
      <dsp:nvSpPr>
        <dsp:cNvPr id="0" name=""/>
        <dsp:cNvSpPr/>
      </dsp:nvSpPr>
      <dsp:spPr>
        <a:xfrm>
          <a:off x="2468460" y="4460232"/>
          <a:ext cx="1734616" cy="867308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Validation of action plan 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2510798" y="4502570"/>
        <a:ext cx="1649940" cy="782632"/>
      </dsp:txXfrm>
    </dsp:sp>
    <dsp:sp modelId="{525EB1BD-E424-C64A-B83D-8B2747C32A98}">
      <dsp:nvSpPr>
        <dsp:cNvPr id="0" name=""/>
        <dsp:cNvSpPr/>
      </dsp:nvSpPr>
      <dsp:spPr>
        <a:xfrm>
          <a:off x="1199310" y="2868769"/>
          <a:ext cx="1734616" cy="867308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Control plan 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241648" y="2911107"/>
        <a:ext cx="1649940" cy="782632"/>
      </dsp:txXfrm>
    </dsp:sp>
    <dsp:sp modelId="{F11B3E2E-4B14-4546-8CC0-98AEB853F214}">
      <dsp:nvSpPr>
        <dsp:cNvPr id="0" name=""/>
        <dsp:cNvSpPr/>
      </dsp:nvSpPr>
      <dsp:spPr>
        <a:xfrm>
          <a:off x="1652264" y="884246"/>
          <a:ext cx="1734616" cy="867308"/>
        </a:xfrm>
        <a:prstGeom prst="roundRect">
          <a:avLst/>
        </a:prstGeom>
        <a:solidFill>
          <a:srgbClr val="4F81BD">
            <a:lumMod val="40000"/>
            <a:lumOff val="60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err="1" smtClean="0">
              <a:solidFill>
                <a:sysClr val="windowText" lastClr="000000"/>
              </a:solidFill>
              <a:latin typeface="Calibri"/>
              <a:ea typeface="+mn-ea"/>
              <a:cs typeface="+mn-cs"/>
            </a:rPr>
            <a:t>Results</a:t>
          </a:r>
          <a:endParaRPr lang="fr-FR" sz="1200" b="1" kern="1200" dirty="0">
            <a:solidFill>
              <a:sysClr val="windowText" lastClr="000000"/>
            </a:solidFill>
            <a:latin typeface="Calibri"/>
            <a:ea typeface="+mn-ea"/>
            <a:cs typeface="+mn-cs"/>
          </a:endParaRPr>
        </a:p>
      </dsp:txBody>
      <dsp:txXfrm>
        <a:off x="1694602" y="926584"/>
        <a:ext cx="1649940" cy="782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BE587-0990-4E94-8342-C9AE0C5E50DE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9466C-08C9-471E-A7FE-E835A8ED89B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9466C-08C9-471E-A7FE-E835A8ED89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shutterstock_22114933-ppt.jpg"/>
          <p:cNvPicPr>
            <a:picLocks noChangeAspect="1"/>
          </p:cNvPicPr>
          <p:nvPr userDrawn="1"/>
        </p:nvPicPr>
        <p:blipFill>
          <a:blip r:embed="rId2" cstate="print"/>
          <a:srcRect l="2320" t="20163" r="2010" b="1947"/>
          <a:stretch>
            <a:fillRect/>
          </a:stretch>
        </p:blipFill>
        <p:spPr>
          <a:xfrm>
            <a:off x="0" y="1"/>
            <a:ext cx="9144000" cy="3148360"/>
          </a:xfrm>
          <a:prstGeom prst="rect">
            <a:avLst/>
          </a:prstGeom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grpSp>
        <p:nvGrpSpPr>
          <p:cNvPr id="5" name="Group 8"/>
          <p:cNvGrpSpPr>
            <a:grpSpLocks noChangeAspect="1"/>
          </p:cNvGrpSpPr>
          <p:nvPr userDrawn="1"/>
        </p:nvGrpSpPr>
        <p:grpSpPr bwMode="auto">
          <a:xfrm>
            <a:off x="0" y="1743075"/>
            <a:ext cx="9144000" cy="5114925"/>
            <a:chOff x="0" y="1098"/>
            <a:chExt cx="5760" cy="3222"/>
          </a:xfrm>
        </p:grpSpPr>
        <p:sp>
          <p:nvSpPr>
            <p:cNvPr id="1031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098"/>
              <a:ext cx="5760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0" y="1098"/>
              <a:ext cx="5760" cy="3222"/>
            </a:xfrm>
            <a:custGeom>
              <a:avLst/>
              <a:gdLst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5688 w 10000"/>
                <a:gd name="connsiteY11" fmla="*/ 850 h 10000"/>
                <a:gd name="connsiteX12" fmla="*/ 1163 w 10000"/>
                <a:gd name="connsiteY12" fmla="*/ 1558 h 10000"/>
                <a:gd name="connsiteX13" fmla="*/ 1163 w 10000"/>
                <a:gd name="connsiteY13" fmla="*/ 1558 h 10000"/>
                <a:gd name="connsiteX14" fmla="*/ 1090 w 10000"/>
                <a:gd name="connsiteY14" fmla="*/ 1564 h 10000"/>
                <a:gd name="connsiteX15" fmla="*/ 1010 w 10000"/>
                <a:gd name="connsiteY15" fmla="*/ 1558 h 10000"/>
                <a:gd name="connsiteX16" fmla="*/ 931 w 10000"/>
                <a:gd name="connsiteY16" fmla="*/ 1546 h 10000"/>
                <a:gd name="connsiteX17" fmla="*/ 851 w 10000"/>
                <a:gd name="connsiteY17" fmla="*/ 1521 h 10000"/>
                <a:gd name="connsiteX18" fmla="*/ 771 w 10000"/>
                <a:gd name="connsiteY18" fmla="*/ 1490 h 10000"/>
                <a:gd name="connsiteX19" fmla="*/ 691 w 10000"/>
                <a:gd name="connsiteY19" fmla="*/ 1446 h 10000"/>
                <a:gd name="connsiteX20" fmla="*/ 611 w 10000"/>
                <a:gd name="connsiteY20" fmla="*/ 1397 h 10000"/>
                <a:gd name="connsiteX21" fmla="*/ 531 w 10000"/>
                <a:gd name="connsiteY21" fmla="*/ 1341 h 10000"/>
                <a:gd name="connsiteX22" fmla="*/ 455 w 10000"/>
                <a:gd name="connsiteY22" fmla="*/ 1279 h 10000"/>
                <a:gd name="connsiteX23" fmla="*/ 378 w 10000"/>
                <a:gd name="connsiteY23" fmla="*/ 1204 h 10000"/>
                <a:gd name="connsiteX24" fmla="*/ 306 w 10000"/>
                <a:gd name="connsiteY24" fmla="*/ 1130 h 10000"/>
                <a:gd name="connsiteX25" fmla="*/ 236 w 10000"/>
                <a:gd name="connsiteY25" fmla="*/ 1043 h 10000"/>
                <a:gd name="connsiteX26" fmla="*/ 170 w 10000"/>
                <a:gd name="connsiteY26" fmla="*/ 956 h 10000"/>
                <a:gd name="connsiteX27" fmla="*/ 108 w 10000"/>
                <a:gd name="connsiteY27" fmla="*/ 857 h 10000"/>
                <a:gd name="connsiteX28" fmla="*/ 52 w 10000"/>
                <a:gd name="connsiteY28" fmla="*/ 757 h 10000"/>
                <a:gd name="connsiteX29" fmla="*/ 0 w 10000"/>
                <a:gd name="connsiteY29" fmla="*/ 658 h 10000"/>
                <a:gd name="connsiteX30" fmla="*/ 0 w 10000"/>
                <a:gd name="connsiteY30" fmla="*/ 658 h 10000"/>
                <a:gd name="connsiteX31" fmla="*/ 0 w 10000"/>
                <a:gd name="connsiteY31" fmla="*/ 10000 h 10000"/>
                <a:gd name="connsiteX32" fmla="*/ 10000 w 10000"/>
                <a:gd name="connsiteY32" fmla="*/ 10000 h 10000"/>
                <a:gd name="connsiteX33" fmla="*/ 10000 w 10000"/>
                <a:gd name="connsiteY33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1163 w 10000"/>
                <a:gd name="connsiteY11" fmla="*/ 1558 h 10000"/>
                <a:gd name="connsiteX12" fmla="*/ 1163 w 10000"/>
                <a:gd name="connsiteY12" fmla="*/ 1558 h 10000"/>
                <a:gd name="connsiteX13" fmla="*/ 1090 w 10000"/>
                <a:gd name="connsiteY13" fmla="*/ 1564 h 10000"/>
                <a:gd name="connsiteX14" fmla="*/ 1010 w 10000"/>
                <a:gd name="connsiteY14" fmla="*/ 1558 h 10000"/>
                <a:gd name="connsiteX15" fmla="*/ 931 w 10000"/>
                <a:gd name="connsiteY15" fmla="*/ 1546 h 10000"/>
                <a:gd name="connsiteX16" fmla="*/ 851 w 10000"/>
                <a:gd name="connsiteY16" fmla="*/ 1521 h 10000"/>
                <a:gd name="connsiteX17" fmla="*/ 771 w 10000"/>
                <a:gd name="connsiteY17" fmla="*/ 1490 h 10000"/>
                <a:gd name="connsiteX18" fmla="*/ 691 w 10000"/>
                <a:gd name="connsiteY18" fmla="*/ 1446 h 10000"/>
                <a:gd name="connsiteX19" fmla="*/ 611 w 10000"/>
                <a:gd name="connsiteY19" fmla="*/ 1397 h 10000"/>
                <a:gd name="connsiteX20" fmla="*/ 531 w 10000"/>
                <a:gd name="connsiteY20" fmla="*/ 1341 h 10000"/>
                <a:gd name="connsiteX21" fmla="*/ 455 w 10000"/>
                <a:gd name="connsiteY21" fmla="*/ 1279 h 10000"/>
                <a:gd name="connsiteX22" fmla="*/ 378 w 10000"/>
                <a:gd name="connsiteY22" fmla="*/ 1204 h 10000"/>
                <a:gd name="connsiteX23" fmla="*/ 306 w 10000"/>
                <a:gd name="connsiteY23" fmla="*/ 1130 h 10000"/>
                <a:gd name="connsiteX24" fmla="*/ 236 w 10000"/>
                <a:gd name="connsiteY24" fmla="*/ 1043 h 10000"/>
                <a:gd name="connsiteX25" fmla="*/ 170 w 10000"/>
                <a:gd name="connsiteY25" fmla="*/ 956 h 10000"/>
                <a:gd name="connsiteX26" fmla="*/ 108 w 10000"/>
                <a:gd name="connsiteY26" fmla="*/ 857 h 10000"/>
                <a:gd name="connsiteX27" fmla="*/ 52 w 10000"/>
                <a:gd name="connsiteY27" fmla="*/ 757 h 10000"/>
                <a:gd name="connsiteX28" fmla="*/ 0 w 10000"/>
                <a:gd name="connsiteY28" fmla="*/ 658 h 10000"/>
                <a:gd name="connsiteX29" fmla="*/ 0 w 10000"/>
                <a:gd name="connsiteY29" fmla="*/ 658 h 10000"/>
                <a:gd name="connsiteX30" fmla="*/ 0 w 10000"/>
                <a:gd name="connsiteY30" fmla="*/ 10000 h 10000"/>
                <a:gd name="connsiteX31" fmla="*/ 10000 w 10000"/>
                <a:gd name="connsiteY31" fmla="*/ 10000 h 10000"/>
                <a:gd name="connsiteX32" fmla="*/ 10000 w 10000"/>
                <a:gd name="connsiteY32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1163 w 10000"/>
                <a:gd name="connsiteY10" fmla="*/ 1558 h 10000"/>
                <a:gd name="connsiteX11" fmla="*/ 1163 w 10000"/>
                <a:gd name="connsiteY11" fmla="*/ 1558 h 10000"/>
                <a:gd name="connsiteX12" fmla="*/ 1090 w 10000"/>
                <a:gd name="connsiteY12" fmla="*/ 1564 h 10000"/>
                <a:gd name="connsiteX13" fmla="*/ 1010 w 10000"/>
                <a:gd name="connsiteY13" fmla="*/ 1558 h 10000"/>
                <a:gd name="connsiteX14" fmla="*/ 931 w 10000"/>
                <a:gd name="connsiteY14" fmla="*/ 1546 h 10000"/>
                <a:gd name="connsiteX15" fmla="*/ 851 w 10000"/>
                <a:gd name="connsiteY15" fmla="*/ 1521 h 10000"/>
                <a:gd name="connsiteX16" fmla="*/ 771 w 10000"/>
                <a:gd name="connsiteY16" fmla="*/ 1490 h 10000"/>
                <a:gd name="connsiteX17" fmla="*/ 691 w 10000"/>
                <a:gd name="connsiteY17" fmla="*/ 1446 h 10000"/>
                <a:gd name="connsiteX18" fmla="*/ 611 w 10000"/>
                <a:gd name="connsiteY18" fmla="*/ 1397 h 10000"/>
                <a:gd name="connsiteX19" fmla="*/ 531 w 10000"/>
                <a:gd name="connsiteY19" fmla="*/ 1341 h 10000"/>
                <a:gd name="connsiteX20" fmla="*/ 455 w 10000"/>
                <a:gd name="connsiteY20" fmla="*/ 1279 h 10000"/>
                <a:gd name="connsiteX21" fmla="*/ 378 w 10000"/>
                <a:gd name="connsiteY21" fmla="*/ 1204 h 10000"/>
                <a:gd name="connsiteX22" fmla="*/ 306 w 10000"/>
                <a:gd name="connsiteY22" fmla="*/ 1130 h 10000"/>
                <a:gd name="connsiteX23" fmla="*/ 236 w 10000"/>
                <a:gd name="connsiteY23" fmla="*/ 1043 h 10000"/>
                <a:gd name="connsiteX24" fmla="*/ 170 w 10000"/>
                <a:gd name="connsiteY24" fmla="*/ 956 h 10000"/>
                <a:gd name="connsiteX25" fmla="*/ 108 w 10000"/>
                <a:gd name="connsiteY25" fmla="*/ 857 h 10000"/>
                <a:gd name="connsiteX26" fmla="*/ 52 w 10000"/>
                <a:gd name="connsiteY26" fmla="*/ 757 h 10000"/>
                <a:gd name="connsiteX27" fmla="*/ 0 w 10000"/>
                <a:gd name="connsiteY27" fmla="*/ 658 h 10000"/>
                <a:gd name="connsiteX28" fmla="*/ 0 w 10000"/>
                <a:gd name="connsiteY28" fmla="*/ 658 h 10000"/>
                <a:gd name="connsiteX29" fmla="*/ 0 w 10000"/>
                <a:gd name="connsiteY29" fmla="*/ 10000 h 10000"/>
                <a:gd name="connsiteX30" fmla="*/ 10000 w 10000"/>
                <a:gd name="connsiteY30" fmla="*/ 10000 h 10000"/>
                <a:gd name="connsiteX31" fmla="*/ 10000 w 10000"/>
                <a:gd name="connsiteY3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0000" y="0"/>
                  </a:lnTo>
                  <a:lnTo>
                    <a:pt x="9920" y="62"/>
                  </a:lnTo>
                  <a:lnTo>
                    <a:pt x="9840" y="118"/>
                  </a:lnTo>
                  <a:lnTo>
                    <a:pt x="9760" y="168"/>
                  </a:lnTo>
                  <a:lnTo>
                    <a:pt x="9684" y="205"/>
                  </a:lnTo>
                  <a:lnTo>
                    <a:pt x="9608" y="242"/>
                  </a:lnTo>
                  <a:cubicBezTo>
                    <a:pt x="9581" y="252"/>
                    <a:pt x="9555" y="263"/>
                    <a:pt x="9528" y="273"/>
                  </a:cubicBezTo>
                  <a:cubicBezTo>
                    <a:pt x="9502" y="279"/>
                    <a:pt x="9477" y="286"/>
                    <a:pt x="9451" y="292"/>
                  </a:cubicBezTo>
                  <a:lnTo>
                    <a:pt x="9372" y="310"/>
                  </a:lnTo>
                  <a:lnTo>
                    <a:pt x="1163" y="1558"/>
                  </a:lnTo>
                  <a:lnTo>
                    <a:pt x="1163" y="1558"/>
                  </a:lnTo>
                  <a:lnTo>
                    <a:pt x="1090" y="1564"/>
                  </a:lnTo>
                  <a:lnTo>
                    <a:pt x="1010" y="1558"/>
                  </a:lnTo>
                  <a:lnTo>
                    <a:pt x="931" y="1546"/>
                  </a:lnTo>
                  <a:cubicBezTo>
                    <a:pt x="904" y="1538"/>
                    <a:pt x="878" y="1529"/>
                    <a:pt x="851" y="1521"/>
                  </a:cubicBezTo>
                  <a:cubicBezTo>
                    <a:pt x="824" y="1511"/>
                    <a:pt x="798" y="1500"/>
                    <a:pt x="771" y="1490"/>
                  </a:cubicBezTo>
                  <a:lnTo>
                    <a:pt x="691" y="1446"/>
                  </a:lnTo>
                  <a:cubicBezTo>
                    <a:pt x="664" y="1430"/>
                    <a:pt x="638" y="1413"/>
                    <a:pt x="611" y="1397"/>
                  </a:cubicBezTo>
                  <a:lnTo>
                    <a:pt x="531" y="1341"/>
                  </a:lnTo>
                  <a:cubicBezTo>
                    <a:pt x="506" y="1320"/>
                    <a:pt x="480" y="1300"/>
                    <a:pt x="455" y="1279"/>
                  </a:cubicBezTo>
                  <a:cubicBezTo>
                    <a:pt x="429" y="1254"/>
                    <a:pt x="404" y="1229"/>
                    <a:pt x="378" y="1204"/>
                  </a:cubicBezTo>
                  <a:cubicBezTo>
                    <a:pt x="354" y="1179"/>
                    <a:pt x="330" y="1155"/>
                    <a:pt x="306" y="1130"/>
                  </a:cubicBezTo>
                  <a:cubicBezTo>
                    <a:pt x="283" y="1101"/>
                    <a:pt x="259" y="1072"/>
                    <a:pt x="236" y="1043"/>
                  </a:cubicBezTo>
                  <a:lnTo>
                    <a:pt x="170" y="956"/>
                  </a:lnTo>
                  <a:cubicBezTo>
                    <a:pt x="149" y="923"/>
                    <a:pt x="129" y="890"/>
                    <a:pt x="108" y="857"/>
                  </a:cubicBezTo>
                  <a:cubicBezTo>
                    <a:pt x="89" y="824"/>
                    <a:pt x="71" y="790"/>
                    <a:pt x="52" y="757"/>
                  </a:cubicBezTo>
                  <a:cubicBezTo>
                    <a:pt x="35" y="724"/>
                    <a:pt x="17" y="691"/>
                    <a:pt x="0" y="658"/>
                  </a:cubicBezTo>
                  <a:lnTo>
                    <a:pt x="0" y="658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11" name="TextBox 10"/>
          <p:cNvSpPr txBox="1"/>
          <p:nvPr userDrawn="1"/>
        </p:nvSpPr>
        <p:spPr>
          <a:xfrm>
            <a:off x="3014400" y="6085862"/>
            <a:ext cx="5596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400" baseline="0" noProof="0" dirty="0" smtClean="0">
                <a:solidFill>
                  <a:srgbClr val="00366C"/>
                </a:solidFill>
              </a:rPr>
              <a:t>Creating value, growing together</a:t>
            </a:r>
            <a:endParaRPr lang="en-GB" sz="1400" baseline="0" noProof="0" dirty="0">
              <a:solidFill>
                <a:srgbClr val="00366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2997072"/>
            <a:ext cx="8071200" cy="1080000"/>
          </a:xfrm>
        </p:spPr>
        <p:txBody>
          <a:bodyPr tIns="0" bIns="0" anchor="t" anchorCtr="0">
            <a:normAutofit/>
          </a:bodyPr>
          <a:lstStyle>
            <a:lvl1pPr>
              <a:defRPr sz="4000" b="0">
                <a:solidFill>
                  <a:srgbClr val="00366C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4149080"/>
            <a:ext cx="8071200" cy="10800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 b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Subtitle</a:t>
            </a:r>
            <a:endParaRPr lang="en-GB" noProof="0" dirty="0"/>
          </a:p>
        </p:txBody>
      </p:sp>
      <p:pic>
        <p:nvPicPr>
          <p:cNvPr id="26" name="Picture 25" descr="shutterstock_22114933_HR-footer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7" name="Picture 26" descr="Azelis_RGB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30353" y="5815584"/>
            <a:ext cx="1124704" cy="75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3976" cy="26369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3" name="Group 8"/>
          <p:cNvGrpSpPr>
            <a:grpSpLocks noChangeAspect="1"/>
          </p:cNvGrpSpPr>
          <p:nvPr userDrawn="1"/>
        </p:nvGrpSpPr>
        <p:grpSpPr bwMode="auto">
          <a:xfrm>
            <a:off x="0" y="1743075"/>
            <a:ext cx="9144000" cy="5114925"/>
            <a:chOff x="0" y="1098"/>
            <a:chExt cx="5760" cy="3222"/>
          </a:xfrm>
        </p:grpSpPr>
        <p:sp>
          <p:nvSpPr>
            <p:cNvPr id="24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098"/>
              <a:ext cx="5760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0" y="1098"/>
              <a:ext cx="5760" cy="3222"/>
            </a:xfrm>
            <a:custGeom>
              <a:avLst/>
              <a:gdLst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5688 w 10000"/>
                <a:gd name="connsiteY11" fmla="*/ 850 h 10000"/>
                <a:gd name="connsiteX12" fmla="*/ 1163 w 10000"/>
                <a:gd name="connsiteY12" fmla="*/ 1558 h 10000"/>
                <a:gd name="connsiteX13" fmla="*/ 1163 w 10000"/>
                <a:gd name="connsiteY13" fmla="*/ 1558 h 10000"/>
                <a:gd name="connsiteX14" fmla="*/ 1090 w 10000"/>
                <a:gd name="connsiteY14" fmla="*/ 1564 h 10000"/>
                <a:gd name="connsiteX15" fmla="*/ 1010 w 10000"/>
                <a:gd name="connsiteY15" fmla="*/ 1558 h 10000"/>
                <a:gd name="connsiteX16" fmla="*/ 931 w 10000"/>
                <a:gd name="connsiteY16" fmla="*/ 1546 h 10000"/>
                <a:gd name="connsiteX17" fmla="*/ 851 w 10000"/>
                <a:gd name="connsiteY17" fmla="*/ 1521 h 10000"/>
                <a:gd name="connsiteX18" fmla="*/ 771 w 10000"/>
                <a:gd name="connsiteY18" fmla="*/ 1490 h 10000"/>
                <a:gd name="connsiteX19" fmla="*/ 691 w 10000"/>
                <a:gd name="connsiteY19" fmla="*/ 1446 h 10000"/>
                <a:gd name="connsiteX20" fmla="*/ 611 w 10000"/>
                <a:gd name="connsiteY20" fmla="*/ 1397 h 10000"/>
                <a:gd name="connsiteX21" fmla="*/ 531 w 10000"/>
                <a:gd name="connsiteY21" fmla="*/ 1341 h 10000"/>
                <a:gd name="connsiteX22" fmla="*/ 455 w 10000"/>
                <a:gd name="connsiteY22" fmla="*/ 1279 h 10000"/>
                <a:gd name="connsiteX23" fmla="*/ 378 w 10000"/>
                <a:gd name="connsiteY23" fmla="*/ 1204 h 10000"/>
                <a:gd name="connsiteX24" fmla="*/ 306 w 10000"/>
                <a:gd name="connsiteY24" fmla="*/ 1130 h 10000"/>
                <a:gd name="connsiteX25" fmla="*/ 236 w 10000"/>
                <a:gd name="connsiteY25" fmla="*/ 1043 h 10000"/>
                <a:gd name="connsiteX26" fmla="*/ 170 w 10000"/>
                <a:gd name="connsiteY26" fmla="*/ 956 h 10000"/>
                <a:gd name="connsiteX27" fmla="*/ 108 w 10000"/>
                <a:gd name="connsiteY27" fmla="*/ 857 h 10000"/>
                <a:gd name="connsiteX28" fmla="*/ 52 w 10000"/>
                <a:gd name="connsiteY28" fmla="*/ 757 h 10000"/>
                <a:gd name="connsiteX29" fmla="*/ 0 w 10000"/>
                <a:gd name="connsiteY29" fmla="*/ 658 h 10000"/>
                <a:gd name="connsiteX30" fmla="*/ 0 w 10000"/>
                <a:gd name="connsiteY30" fmla="*/ 658 h 10000"/>
                <a:gd name="connsiteX31" fmla="*/ 0 w 10000"/>
                <a:gd name="connsiteY31" fmla="*/ 10000 h 10000"/>
                <a:gd name="connsiteX32" fmla="*/ 10000 w 10000"/>
                <a:gd name="connsiteY32" fmla="*/ 10000 h 10000"/>
                <a:gd name="connsiteX33" fmla="*/ 10000 w 10000"/>
                <a:gd name="connsiteY33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1163 w 10000"/>
                <a:gd name="connsiteY11" fmla="*/ 1558 h 10000"/>
                <a:gd name="connsiteX12" fmla="*/ 1163 w 10000"/>
                <a:gd name="connsiteY12" fmla="*/ 1558 h 10000"/>
                <a:gd name="connsiteX13" fmla="*/ 1090 w 10000"/>
                <a:gd name="connsiteY13" fmla="*/ 1564 h 10000"/>
                <a:gd name="connsiteX14" fmla="*/ 1010 w 10000"/>
                <a:gd name="connsiteY14" fmla="*/ 1558 h 10000"/>
                <a:gd name="connsiteX15" fmla="*/ 931 w 10000"/>
                <a:gd name="connsiteY15" fmla="*/ 1546 h 10000"/>
                <a:gd name="connsiteX16" fmla="*/ 851 w 10000"/>
                <a:gd name="connsiteY16" fmla="*/ 1521 h 10000"/>
                <a:gd name="connsiteX17" fmla="*/ 771 w 10000"/>
                <a:gd name="connsiteY17" fmla="*/ 1490 h 10000"/>
                <a:gd name="connsiteX18" fmla="*/ 691 w 10000"/>
                <a:gd name="connsiteY18" fmla="*/ 1446 h 10000"/>
                <a:gd name="connsiteX19" fmla="*/ 611 w 10000"/>
                <a:gd name="connsiteY19" fmla="*/ 1397 h 10000"/>
                <a:gd name="connsiteX20" fmla="*/ 531 w 10000"/>
                <a:gd name="connsiteY20" fmla="*/ 1341 h 10000"/>
                <a:gd name="connsiteX21" fmla="*/ 455 w 10000"/>
                <a:gd name="connsiteY21" fmla="*/ 1279 h 10000"/>
                <a:gd name="connsiteX22" fmla="*/ 378 w 10000"/>
                <a:gd name="connsiteY22" fmla="*/ 1204 h 10000"/>
                <a:gd name="connsiteX23" fmla="*/ 306 w 10000"/>
                <a:gd name="connsiteY23" fmla="*/ 1130 h 10000"/>
                <a:gd name="connsiteX24" fmla="*/ 236 w 10000"/>
                <a:gd name="connsiteY24" fmla="*/ 1043 h 10000"/>
                <a:gd name="connsiteX25" fmla="*/ 170 w 10000"/>
                <a:gd name="connsiteY25" fmla="*/ 956 h 10000"/>
                <a:gd name="connsiteX26" fmla="*/ 108 w 10000"/>
                <a:gd name="connsiteY26" fmla="*/ 857 h 10000"/>
                <a:gd name="connsiteX27" fmla="*/ 52 w 10000"/>
                <a:gd name="connsiteY27" fmla="*/ 757 h 10000"/>
                <a:gd name="connsiteX28" fmla="*/ 0 w 10000"/>
                <a:gd name="connsiteY28" fmla="*/ 658 h 10000"/>
                <a:gd name="connsiteX29" fmla="*/ 0 w 10000"/>
                <a:gd name="connsiteY29" fmla="*/ 658 h 10000"/>
                <a:gd name="connsiteX30" fmla="*/ 0 w 10000"/>
                <a:gd name="connsiteY30" fmla="*/ 10000 h 10000"/>
                <a:gd name="connsiteX31" fmla="*/ 10000 w 10000"/>
                <a:gd name="connsiteY31" fmla="*/ 10000 h 10000"/>
                <a:gd name="connsiteX32" fmla="*/ 10000 w 10000"/>
                <a:gd name="connsiteY32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1163 w 10000"/>
                <a:gd name="connsiteY10" fmla="*/ 1558 h 10000"/>
                <a:gd name="connsiteX11" fmla="*/ 1163 w 10000"/>
                <a:gd name="connsiteY11" fmla="*/ 1558 h 10000"/>
                <a:gd name="connsiteX12" fmla="*/ 1090 w 10000"/>
                <a:gd name="connsiteY12" fmla="*/ 1564 h 10000"/>
                <a:gd name="connsiteX13" fmla="*/ 1010 w 10000"/>
                <a:gd name="connsiteY13" fmla="*/ 1558 h 10000"/>
                <a:gd name="connsiteX14" fmla="*/ 931 w 10000"/>
                <a:gd name="connsiteY14" fmla="*/ 1546 h 10000"/>
                <a:gd name="connsiteX15" fmla="*/ 851 w 10000"/>
                <a:gd name="connsiteY15" fmla="*/ 1521 h 10000"/>
                <a:gd name="connsiteX16" fmla="*/ 771 w 10000"/>
                <a:gd name="connsiteY16" fmla="*/ 1490 h 10000"/>
                <a:gd name="connsiteX17" fmla="*/ 691 w 10000"/>
                <a:gd name="connsiteY17" fmla="*/ 1446 h 10000"/>
                <a:gd name="connsiteX18" fmla="*/ 611 w 10000"/>
                <a:gd name="connsiteY18" fmla="*/ 1397 h 10000"/>
                <a:gd name="connsiteX19" fmla="*/ 531 w 10000"/>
                <a:gd name="connsiteY19" fmla="*/ 1341 h 10000"/>
                <a:gd name="connsiteX20" fmla="*/ 455 w 10000"/>
                <a:gd name="connsiteY20" fmla="*/ 1279 h 10000"/>
                <a:gd name="connsiteX21" fmla="*/ 378 w 10000"/>
                <a:gd name="connsiteY21" fmla="*/ 1204 h 10000"/>
                <a:gd name="connsiteX22" fmla="*/ 306 w 10000"/>
                <a:gd name="connsiteY22" fmla="*/ 1130 h 10000"/>
                <a:gd name="connsiteX23" fmla="*/ 236 w 10000"/>
                <a:gd name="connsiteY23" fmla="*/ 1043 h 10000"/>
                <a:gd name="connsiteX24" fmla="*/ 170 w 10000"/>
                <a:gd name="connsiteY24" fmla="*/ 956 h 10000"/>
                <a:gd name="connsiteX25" fmla="*/ 108 w 10000"/>
                <a:gd name="connsiteY25" fmla="*/ 857 h 10000"/>
                <a:gd name="connsiteX26" fmla="*/ 52 w 10000"/>
                <a:gd name="connsiteY26" fmla="*/ 757 h 10000"/>
                <a:gd name="connsiteX27" fmla="*/ 0 w 10000"/>
                <a:gd name="connsiteY27" fmla="*/ 658 h 10000"/>
                <a:gd name="connsiteX28" fmla="*/ 0 w 10000"/>
                <a:gd name="connsiteY28" fmla="*/ 658 h 10000"/>
                <a:gd name="connsiteX29" fmla="*/ 0 w 10000"/>
                <a:gd name="connsiteY29" fmla="*/ 10000 h 10000"/>
                <a:gd name="connsiteX30" fmla="*/ 10000 w 10000"/>
                <a:gd name="connsiteY30" fmla="*/ 10000 h 10000"/>
                <a:gd name="connsiteX31" fmla="*/ 10000 w 10000"/>
                <a:gd name="connsiteY3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0000" y="0"/>
                  </a:lnTo>
                  <a:lnTo>
                    <a:pt x="9920" y="62"/>
                  </a:lnTo>
                  <a:lnTo>
                    <a:pt x="9840" y="118"/>
                  </a:lnTo>
                  <a:lnTo>
                    <a:pt x="9760" y="168"/>
                  </a:lnTo>
                  <a:lnTo>
                    <a:pt x="9684" y="205"/>
                  </a:lnTo>
                  <a:lnTo>
                    <a:pt x="9608" y="242"/>
                  </a:lnTo>
                  <a:cubicBezTo>
                    <a:pt x="9581" y="252"/>
                    <a:pt x="9555" y="263"/>
                    <a:pt x="9528" y="273"/>
                  </a:cubicBezTo>
                  <a:cubicBezTo>
                    <a:pt x="9502" y="279"/>
                    <a:pt x="9477" y="286"/>
                    <a:pt x="9451" y="292"/>
                  </a:cubicBezTo>
                  <a:lnTo>
                    <a:pt x="9372" y="310"/>
                  </a:lnTo>
                  <a:lnTo>
                    <a:pt x="1163" y="1558"/>
                  </a:lnTo>
                  <a:lnTo>
                    <a:pt x="1163" y="1558"/>
                  </a:lnTo>
                  <a:lnTo>
                    <a:pt x="1090" y="1564"/>
                  </a:lnTo>
                  <a:lnTo>
                    <a:pt x="1010" y="1558"/>
                  </a:lnTo>
                  <a:lnTo>
                    <a:pt x="931" y="1546"/>
                  </a:lnTo>
                  <a:cubicBezTo>
                    <a:pt x="904" y="1538"/>
                    <a:pt x="878" y="1529"/>
                    <a:pt x="851" y="1521"/>
                  </a:cubicBezTo>
                  <a:cubicBezTo>
                    <a:pt x="824" y="1511"/>
                    <a:pt x="798" y="1500"/>
                    <a:pt x="771" y="1490"/>
                  </a:cubicBezTo>
                  <a:lnTo>
                    <a:pt x="691" y="1446"/>
                  </a:lnTo>
                  <a:cubicBezTo>
                    <a:pt x="664" y="1430"/>
                    <a:pt x="638" y="1413"/>
                    <a:pt x="611" y="1397"/>
                  </a:cubicBezTo>
                  <a:lnTo>
                    <a:pt x="531" y="1341"/>
                  </a:lnTo>
                  <a:cubicBezTo>
                    <a:pt x="506" y="1320"/>
                    <a:pt x="480" y="1300"/>
                    <a:pt x="455" y="1279"/>
                  </a:cubicBezTo>
                  <a:cubicBezTo>
                    <a:pt x="429" y="1254"/>
                    <a:pt x="404" y="1229"/>
                    <a:pt x="378" y="1204"/>
                  </a:cubicBezTo>
                  <a:cubicBezTo>
                    <a:pt x="354" y="1179"/>
                    <a:pt x="330" y="1155"/>
                    <a:pt x="306" y="1130"/>
                  </a:cubicBezTo>
                  <a:cubicBezTo>
                    <a:pt x="283" y="1101"/>
                    <a:pt x="259" y="1072"/>
                    <a:pt x="236" y="1043"/>
                  </a:cubicBezTo>
                  <a:lnTo>
                    <a:pt x="170" y="956"/>
                  </a:lnTo>
                  <a:cubicBezTo>
                    <a:pt x="149" y="923"/>
                    <a:pt x="129" y="890"/>
                    <a:pt x="108" y="857"/>
                  </a:cubicBezTo>
                  <a:cubicBezTo>
                    <a:pt x="89" y="824"/>
                    <a:pt x="71" y="790"/>
                    <a:pt x="52" y="757"/>
                  </a:cubicBezTo>
                  <a:cubicBezTo>
                    <a:pt x="35" y="724"/>
                    <a:pt x="17" y="691"/>
                    <a:pt x="0" y="658"/>
                  </a:cubicBezTo>
                  <a:lnTo>
                    <a:pt x="0" y="658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014400" y="6085862"/>
            <a:ext cx="5596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400" noProof="0" dirty="0" smtClean="0">
                <a:solidFill>
                  <a:srgbClr val="00366C"/>
                </a:solidFill>
              </a:rPr>
              <a:t>Creating value, growing together</a:t>
            </a:r>
            <a:endParaRPr lang="en-GB" sz="1400" noProof="0" dirty="0">
              <a:solidFill>
                <a:srgbClr val="00366C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5273" y="2852936"/>
            <a:ext cx="8071200" cy="1299600"/>
          </a:xfrm>
        </p:spPr>
        <p:txBody>
          <a:bodyPr lIns="0" rIns="0" anchor="t" anchorCtr="0">
            <a:normAutofit/>
          </a:bodyPr>
          <a:lstStyle>
            <a:lvl1pPr marL="0" indent="0">
              <a:buNone/>
              <a:defRPr sz="22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Subtitle</a:t>
            </a:r>
          </a:p>
        </p:txBody>
      </p:sp>
      <p:grpSp>
        <p:nvGrpSpPr>
          <p:cNvPr id="16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pic>
        <p:nvPicPr>
          <p:cNvPr id="27" name="Picture 26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8" name="Picture 27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0353" y="5815584"/>
            <a:ext cx="1124704" cy="756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540000"/>
            <a:ext cx="8071200" cy="993600"/>
          </a:xfrm>
        </p:spPr>
        <p:txBody>
          <a:bodyPr anchor="t" anchorCtr="0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Section 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3976" cy="26369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23" name="Group 8"/>
          <p:cNvGrpSpPr>
            <a:grpSpLocks noChangeAspect="1"/>
          </p:cNvGrpSpPr>
          <p:nvPr userDrawn="1"/>
        </p:nvGrpSpPr>
        <p:grpSpPr bwMode="auto">
          <a:xfrm>
            <a:off x="0" y="1743075"/>
            <a:ext cx="9144000" cy="5114925"/>
            <a:chOff x="0" y="1098"/>
            <a:chExt cx="5760" cy="3222"/>
          </a:xfrm>
        </p:grpSpPr>
        <p:sp>
          <p:nvSpPr>
            <p:cNvPr id="24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098"/>
              <a:ext cx="5760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5" name="Freeform 9"/>
            <p:cNvSpPr>
              <a:spLocks/>
            </p:cNvSpPr>
            <p:nvPr userDrawn="1"/>
          </p:nvSpPr>
          <p:spPr bwMode="auto">
            <a:xfrm>
              <a:off x="0" y="1098"/>
              <a:ext cx="5760" cy="3222"/>
            </a:xfrm>
            <a:custGeom>
              <a:avLst/>
              <a:gdLst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5688 w 10000"/>
                <a:gd name="connsiteY11" fmla="*/ 850 h 10000"/>
                <a:gd name="connsiteX12" fmla="*/ 1163 w 10000"/>
                <a:gd name="connsiteY12" fmla="*/ 1558 h 10000"/>
                <a:gd name="connsiteX13" fmla="*/ 1163 w 10000"/>
                <a:gd name="connsiteY13" fmla="*/ 1558 h 10000"/>
                <a:gd name="connsiteX14" fmla="*/ 1090 w 10000"/>
                <a:gd name="connsiteY14" fmla="*/ 1564 h 10000"/>
                <a:gd name="connsiteX15" fmla="*/ 1010 w 10000"/>
                <a:gd name="connsiteY15" fmla="*/ 1558 h 10000"/>
                <a:gd name="connsiteX16" fmla="*/ 931 w 10000"/>
                <a:gd name="connsiteY16" fmla="*/ 1546 h 10000"/>
                <a:gd name="connsiteX17" fmla="*/ 851 w 10000"/>
                <a:gd name="connsiteY17" fmla="*/ 1521 h 10000"/>
                <a:gd name="connsiteX18" fmla="*/ 771 w 10000"/>
                <a:gd name="connsiteY18" fmla="*/ 1490 h 10000"/>
                <a:gd name="connsiteX19" fmla="*/ 691 w 10000"/>
                <a:gd name="connsiteY19" fmla="*/ 1446 h 10000"/>
                <a:gd name="connsiteX20" fmla="*/ 611 w 10000"/>
                <a:gd name="connsiteY20" fmla="*/ 1397 h 10000"/>
                <a:gd name="connsiteX21" fmla="*/ 531 w 10000"/>
                <a:gd name="connsiteY21" fmla="*/ 1341 h 10000"/>
                <a:gd name="connsiteX22" fmla="*/ 455 w 10000"/>
                <a:gd name="connsiteY22" fmla="*/ 1279 h 10000"/>
                <a:gd name="connsiteX23" fmla="*/ 378 w 10000"/>
                <a:gd name="connsiteY23" fmla="*/ 1204 h 10000"/>
                <a:gd name="connsiteX24" fmla="*/ 306 w 10000"/>
                <a:gd name="connsiteY24" fmla="*/ 1130 h 10000"/>
                <a:gd name="connsiteX25" fmla="*/ 236 w 10000"/>
                <a:gd name="connsiteY25" fmla="*/ 1043 h 10000"/>
                <a:gd name="connsiteX26" fmla="*/ 170 w 10000"/>
                <a:gd name="connsiteY26" fmla="*/ 956 h 10000"/>
                <a:gd name="connsiteX27" fmla="*/ 108 w 10000"/>
                <a:gd name="connsiteY27" fmla="*/ 857 h 10000"/>
                <a:gd name="connsiteX28" fmla="*/ 52 w 10000"/>
                <a:gd name="connsiteY28" fmla="*/ 757 h 10000"/>
                <a:gd name="connsiteX29" fmla="*/ 0 w 10000"/>
                <a:gd name="connsiteY29" fmla="*/ 658 h 10000"/>
                <a:gd name="connsiteX30" fmla="*/ 0 w 10000"/>
                <a:gd name="connsiteY30" fmla="*/ 658 h 10000"/>
                <a:gd name="connsiteX31" fmla="*/ 0 w 10000"/>
                <a:gd name="connsiteY31" fmla="*/ 10000 h 10000"/>
                <a:gd name="connsiteX32" fmla="*/ 10000 w 10000"/>
                <a:gd name="connsiteY32" fmla="*/ 10000 h 10000"/>
                <a:gd name="connsiteX33" fmla="*/ 10000 w 10000"/>
                <a:gd name="connsiteY33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1163 w 10000"/>
                <a:gd name="connsiteY11" fmla="*/ 1558 h 10000"/>
                <a:gd name="connsiteX12" fmla="*/ 1163 w 10000"/>
                <a:gd name="connsiteY12" fmla="*/ 1558 h 10000"/>
                <a:gd name="connsiteX13" fmla="*/ 1090 w 10000"/>
                <a:gd name="connsiteY13" fmla="*/ 1564 h 10000"/>
                <a:gd name="connsiteX14" fmla="*/ 1010 w 10000"/>
                <a:gd name="connsiteY14" fmla="*/ 1558 h 10000"/>
                <a:gd name="connsiteX15" fmla="*/ 931 w 10000"/>
                <a:gd name="connsiteY15" fmla="*/ 1546 h 10000"/>
                <a:gd name="connsiteX16" fmla="*/ 851 w 10000"/>
                <a:gd name="connsiteY16" fmla="*/ 1521 h 10000"/>
                <a:gd name="connsiteX17" fmla="*/ 771 w 10000"/>
                <a:gd name="connsiteY17" fmla="*/ 1490 h 10000"/>
                <a:gd name="connsiteX18" fmla="*/ 691 w 10000"/>
                <a:gd name="connsiteY18" fmla="*/ 1446 h 10000"/>
                <a:gd name="connsiteX19" fmla="*/ 611 w 10000"/>
                <a:gd name="connsiteY19" fmla="*/ 1397 h 10000"/>
                <a:gd name="connsiteX20" fmla="*/ 531 w 10000"/>
                <a:gd name="connsiteY20" fmla="*/ 1341 h 10000"/>
                <a:gd name="connsiteX21" fmla="*/ 455 w 10000"/>
                <a:gd name="connsiteY21" fmla="*/ 1279 h 10000"/>
                <a:gd name="connsiteX22" fmla="*/ 378 w 10000"/>
                <a:gd name="connsiteY22" fmla="*/ 1204 h 10000"/>
                <a:gd name="connsiteX23" fmla="*/ 306 w 10000"/>
                <a:gd name="connsiteY23" fmla="*/ 1130 h 10000"/>
                <a:gd name="connsiteX24" fmla="*/ 236 w 10000"/>
                <a:gd name="connsiteY24" fmla="*/ 1043 h 10000"/>
                <a:gd name="connsiteX25" fmla="*/ 170 w 10000"/>
                <a:gd name="connsiteY25" fmla="*/ 956 h 10000"/>
                <a:gd name="connsiteX26" fmla="*/ 108 w 10000"/>
                <a:gd name="connsiteY26" fmla="*/ 857 h 10000"/>
                <a:gd name="connsiteX27" fmla="*/ 52 w 10000"/>
                <a:gd name="connsiteY27" fmla="*/ 757 h 10000"/>
                <a:gd name="connsiteX28" fmla="*/ 0 w 10000"/>
                <a:gd name="connsiteY28" fmla="*/ 658 h 10000"/>
                <a:gd name="connsiteX29" fmla="*/ 0 w 10000"/>
                <a:gd name="connsiteY29" fmla="*/ 658 h 10000"/>
                <a:gd name="connsiteX30" fmla="*/ 0 w 10000"/>
                <a:gd name="connsiteY30" fmla="*/ 10000 h 10000"/>
                <a:gd name="connsiteX31" fmla="*/ 10000 w 10000"/>
                <a:gd name="connsiteY31" fmla="*/ 10000 h 10000"/>
                <a:gd name="connsiteX32" fmla="*/ 10000 w 10000"/>
                <a:gd name="connsiteY32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1163 w 10000"/>
                <a:gd name="connsiteY10" fmla="*/ 1558 h 10000"/>
                <a:gd name="connsiteX11" fmla="*/ 1163 w 10000"/>
                <a:gd name="connsiteY11" fmla="*/ 1558 h 10000"/>
                <a:gd name="connsiteX12" fmla="*/ 1090 w 10000"/>
                <a:gd name="connsiteY12" fmla="*/ 1564 h 10000"/>
                <a:gd name="connsiteX13" fmla="*/ 1010 w 10000"/>
                <a:gd name="connsiteY13" fmla="*/ 1558 h 10000"/>
                <a:gd name="connsiteX14" fmla="*/ 931 w 10000"/>
                <a:gd name="connsiteY14" fmla="*/ 1546 h 10000"/>
                <a:gd name="connsiteX15" fmla="*/ 851 w 10000"/>
                <a:gd name="connsiteY15" fmla="*/ 1521 h 10000"/>
                <a:gd name="connsiteX16" fmla="*/ 771 w 10000"/>
                <a:gd name="connsiteY16" fmla="*/ 1490 h 10000"/>
                <a:gd name="connsiteX17" fmla="*/ 691 w 10000"/>
                <a:gd name="connsiteY17" fmla="*/ 1446 h 10000"/>
                <a:gd name="connsiteX18" fmla="*/ 611 w 10000"/>
                <a:gd name="connsiteY18" fmla="*/ 1397 h 10000"/>
                <a:gd name="connsiteX19" fmla="*/ 531 w 10000"/>
                <a:gd name="connsiteY19" fmla="*/ 1341 h 10000"/>
                <a:gd name="connsiteX20" fmla="*/ 455 w 10000"/>
                <a:gd name="connsiteY20" fmla="*/ 1279 h 10000"/>
                <a:gd name="connsiteX21" fmla="*/ 378 w 10000"/>
                <a:gd name="connsiteY21" fmla="*/ 1204 h 10000"/>
                <a:gd name="connsiteX22" fmla="*/ 306 w 10000"/>
                <a:gd name="connsiteY22" fmla="*/ 1130 h 10000"/>
                <a:gd name="connsiteX23" fmla="*/ 236 w 10000"/>
                <a:gd name="connsiteY23" fmla="*/ 1043 h 10000"/>
                <a:gd name="connsiteX24" fmla="*/ 170 w 10000"/>
                <a:gd name="connsiteY24" fmla="*/ 956 h 10000"/>
                <a:gd name="connsiteX25" fmla="*/ 108 w 10000"/>
                <a:gd name="connsiteY25" fmla="*/ 857 h 10000"/>
                <a:gd name="connsiteX26" fmla="*/ 52 w 10000"/>
                <a:gd name="connsiteY26" fmla="*/ 757 h 10000"/>
                <a:gd name="connsiteX27" fmla="*/ 0 w 10000"/>
                <a:gd name="connsiteY27" fmla="*/ 658 h 10000"/>
                <a:gd name="connsiteX28" fmla="*/ 0 w 10000"/>
                <a:gd name="connsiteY28" fmla="*/ 658 h 10000"/>
                <a:gd name="connsiteX29" fmla="*/ 0 w 10000"/>
                <a:gd name="connsiteY29" fmla="*/ 10000 h 10000"/>
                <a:gd name="connsiteX30" fmla="*/ 10000 w 10000"/>
                <a:gd name="connsiteY30" fmla="*/ 10000 h 10000"/>
                <a:gd name="connsiteX31" fmla="*/ 10000 w 10000"/>
                <a:gd name="connsiteY3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0000" y="0"/>
                  </a:lnTo>
                  <a:lnTo>
                    <a:pt x="9920" y="62"/>
                  </a:lnTo>
                  <a:lnTo>
                    <a:pt x="9840" y="118"/>
                  </a:lnTo>
                  <a:lnTo>
                    <a:pt x="9760" y="168"/>
                  </a:lnTo>
                  <a:lnTo>
                    <a:pt x="9684" y="205"/>
                  </a:lnTo>
                  <a:lnTo>
                    <a:pt x="9608" y="242"/>
                  </a:lnTo>
                  <a:cubicBezTo>
                    <a:pt x="9581" y="252"/>
                    <a:pt x="9555" y="263"/>
                    <a:pt x="9528" y="273"/>
                  </a:cubicBezTo>
                  <a:cubicBezTo>
                    <a:pt x="9502" y="279"/>
                    <a:pt x="9477" y="286"/>
                    <a:pt x="9451" y="292"/>
                  </a:cubicBezTo>
                  <a:lnTo>
                    <a:pt x="9372" y="310"/>
                  </a:lnTo>
                  <a:lnTo>
                    <a:pt x="1163" y="1558"/>
                  </a:lnTo>
                  <a:lnTo>
                    <a:pt x="1163" y="1558"/>
                  </a:lnTo>
                  <a:lnTo>
                    <a:pt x="1090" y="1564"/>
                  </a:lnTo>
                  <a:lnTo>
                    <a:pt x="1010" y="1558"/>
                  </a:lnTo>
                  <a:lnTo>
                    <a:pt x="931" y="1546"/>
                  </a:lnTo>
                  <a:cubicBezTo>
                    <a:pt x="904" y="1538"/>
                    <a:pt x="878" y="1529"/>
                    <a:pt x="851" y="1521"/>
                  </a:cubicBezTo>
                  <a:cubicBezTo>
                    <a:pt x="824" y="1511"/>
                    <a:pt x="798" y="1500"/>
                    <a:pt x="771" y="1490"/>
                  </a:cubicBezTo>
                  <a:lnTo>
                    <a:pt x="691" y="1446"/>
                  </a:lnTo>
                  <a:cubicBezTo>
                    <a:pt x="664" y="1430"/>
                    <a:pt x="638" y="1413"/>
                    <a:pt x="611" y="1397"/>
                  </a:cubicBezTo>
                  <a:lnTo>
                    <a:pt x="531" y="1341"/>
                  </a:lnTo>
                  <a:cubicBezTo>
                    <a:pt x="506" y="1320"/>
                    <a:pt x="480" y="1300"/>
                    <a:pt x="455" y="1279"/>
                  </a:cubicBezTo>
                  <a:cubicBezTo>
                    <a:pt x="429" y="1254"/>
                    <a:pt x="404" y="1229"/>
                    <a:pt x="378" y="1204"/>
                  </a:cubicBezTo>
                  <a:cubicBezTo>
                    <a:pt x="354" y="1179"/>
                    <a:pt x="330" y="1155"/>
                    <a:pt x="306" y="1130"/>
                  </a:cubicBezTo>
                  <a:cubicBezTo>
                    <a:pt x="283" y="1101"/>
                    <a:pt x="259" y="1072"/>
                    <a:pt x="236" y="1043"/>
                  </a:cubicBezTo>
                  <a:lnTo>
                    <a:pt x="170" y="956"/>
                  </a:lnTo>
                  <a:cubicBezTo>
                    <a:pt x="149" y="923"/>
                    <a:pt x="129" y="890"/>
                    <a:pt x="108" y="857"/>
                  </a:cubicBezTo>
                  <a:cubicBezTo>
                    <a:pt x="89" y="824"/>
                    <a:pt x="71" y="790"/>
                    <a:pt x="52" y="757"/>
                  </a:cubicBezTo>
                  <a:cubicBezTo>
                    <a:pt x="35" y="724"/>
                    <a:pt x="17" y="691"/>
                    <a:pt x="0" y="658"/>
                  </a:cubicBezTo>
                  <a:lnTo>
                    <a:pt x="0" y="658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014400" y="6085862"/>
            <a:ext cx="5596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400" noProof="0" dirty="0" smtClean="0">
                <a:solidFill>
                  <a:srgbClr val="00366C"/>
                </a:solidFill>
              </a:rPr>
              <a:t>Creating value, growing together</a:t>
            </a:r>
            <a:endParaRPr lang="en-GB" sz="1400" noProof="0" dirty="0">
              <a:solidFill>
                <a:srgbClr val="00366C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5273" y="2780928"/>
            <a:ext cx="8071200" cy="2962648"/>
          </a:xfrm>
        </p:spPr>
        <p:txBody>
          <a:bodyPr lIns="0" rIns="0" anchor="t" anchorCtr="0">
            <a:noAutofit/>
          </a:bodyPr>
          <a:lstStyle>
            <a:lvl1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 sz="1600" b="0" baseline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xxx</a:t>
            </a:r>
          </a:p>
          <a:p>
            <a:pPr lvl="0"/>
            <a:r>
              <a:rPr lang="en-GB" noProof="0" dirty="0" smtClean="0"/>
              <a:t>xxx</a:t>
            </a:r>
          </a:p>
          <a:p>
            <a:pPr lvl="0"/>
            <a:r>
              <a:rPr lang="en-GB" noProof="0" dirty="0" smtClean="0"/>
              <a:t>xxx</a:t>
            </a:r>
          </a:p>
          <a:p>
            <a:pPr lvl="0"/>
            <a:r>
              <a:rPr lang="en-GB" noProof="0" dirty="0" smtClean="0"/>
              <a:t>xxx</a:t>
            </a:r>
          </a:p>
          <a:p>
            <a:pPr lvl="0"/>
            <a:r>
              <a:rPr lang="en-GB" noProof="0" dirty="0" smtClean="0"/>
              <a:t>xxx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GB" noProof="0" dirty="0" smtClean="0"/>
              <a:t>xxx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GB" noProof="0" dirty="0" smtClean="0"/>
              <a:t>xxx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GB" noProof="0" dirty="0" smtClean="0"/>
              <a:t>xxx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GB" noProof="0" dirty="0" smtClean="0"/>
              <a:t>xxx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+mj-lt"/>
              <a:buAutoNum type="arabicPeriod"/>
              <a:tabLst/>
              <a:defRPr/>
            </a:pPr>
            <a:r>
              <a:rPr lang="en-GB" noProof="0" dirty="0" smtClean="0"/>
              <a:t>xxx</a:t>
            </a:r>
          </a:p>
          <a:p>
            <a:pPr lvl="0"/>
            <a:endParaRPr lang="en-GB" noProof="0" dirty="0" smtClean="0"/>
          </a:p>
          <a:p>
            <a:pPr lvl="0"/>
            <a:endParaRPr lang="en-GB" noProof="0" dirty="0" smtClean="0"/>
          </a:p>
        </p:txBody>
      </p:sp>
      <p:grpSp>
        <p:nvGrpSpPr>
          <p:cNvPr id="16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pic>
        <p:nvPicPr>
          <p:cNvPr id="27" name="Picture 26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8" name="Picture 27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0353" y="5815584"/>
            <a:ext cx="1124704" cy="756000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540000"/>
            <a:ext cx="8071200" cy="993600"/>
          </a:xfrm>
        </p:spPr>
        <p:txBody>
          <a:bodyPr anchor="t" anchorCtr="0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Agenda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495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5036"/>
            <a:ext cx="8071200" cy="4680000"/>
          </a:xfrm>
        </p:spPr>
        <p:txBody>
          <a:bodyPr lIns="0" rIns="0">
            <a:noAutofit/>
          </a:bodyPr>
          <a:lstStyle>
            <a:lvl1pPr marL="273050" indent="-273050">
              <a:buClr>
                <a:schemeClr val="tx1"/>
              </a:buClr>
              <a:buSzPct val="125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1pPr>
            <a:lvl2pPr marL="628650" indent="-273050">
              <a:buFont typeface="Courier New" panose="02070309020205020404" pitchFamily="49" charset="0"/>
              <a:buChar char="o"/>
              <a:defRPr sz="1600">
                <a:solidFill>
                  <a:srgbClr val="000000"/>
                </a:solidFill>
              </a:defRPr>
            </a:lvl2pPr>
            <a:lvl3pPr marL="903288" indent="-274638">
              <a:buClr>
                <a:schemeClr val="tx1"/>
              </a:buClr>
              <a:defRPr sz="1400">
                <a:solidFill>
                  <a:srgbClr val="000000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784"/>
            <a:ext cx="8071200" cy="936000"/>
          </a:xfrm>
        </p:spPr>
        <p:txBody>
          <a:bodyPr anchor="t" anchorCtr="0">
            <a:normAutofit/>
          </a:bodyPr>
          <a:lstStyle>
            <a:lvl1pPr>
              <a:defRPr sz="2200">
                <a:solidFill>
                  <a:srgbClr val="00366C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5" name="TextBox 9"/>
          <p:cNvSpPr txBox="1"/>
          <p:nvPr userDrawn="1"/>
        </p:nvSpPr>
        <p:spPr>
          <a:xfrm>
            <a:off x="467544" y="645333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5D2900-8297-4746-9A78-109562085518}" type="slidenum">
              <a:rPr lang="en-GB" sz="800" noProof="0" smtClean="0">
                <a:solidFill>
                  <a:srgbClr val="000000"/>
                </a:solidFill>
              </a:rPr>
              <a:pPr/>
              <a:t>‹nr.›</a:t>
            </a:fld>
            <a:endParaRPr lang="en-GB" sz="800" noProof="0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1384"/>
            <a:ext cx="8610600" cy="12801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900" smtClean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GB" smtClean="0"/>
              <a:t>SHEQ Americas | PMI Recommendations</a:t>
            </a:r>
            <a:endParaRPr lang="en-GB" dirty="0"/>
          </a:p>
        </p:txBody>
      </p:sp>
      <p:grpSp>
        <p:nvGrpSpPr>
          <p:cNvPr id="13" name="Group 6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pic>
        <p:nvPicPr>
          <p:cNvPr id="23" name="Picture 22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4" name="Picture 23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24800" y="127461"/>
            <a:ext cx="685800" cy="460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 - 2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5036"/>
            <a:ext cx="3888000" cy="4680000"/>
          </a:xfrm>
        </p:spPr>
        <p:txBody>
          <a:bodyPr lIns="0" rIns="0">
            <a:noAutofit/>
          </a:bodyPr>
          <a:lstStyle>
            <a:lvl1pPr marL="273050" indent="-273050">
              <a:buClr>
                <a:schemeClr val="tx1"/>
              </a:buClr>
              <a:buSzPct val="125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1pPr>
            <a:lvl2pPr marL="628650" indent="-273050">
              <a:buFont typeface="Courier New" panose="02070309020205020404" pitchFamily="49" charset="0"/>
              <a:buChar char="o"/>
              <a:defRPr sz="1600">
                <a:solidFill>
                  <a:srgbClr val="000000"/>
                </a:solidFill>
              </a:defRPr>
            </a:lvl2pPr>
            <a:lvl3pPr marL="903288" indent="-274638">
              <a:buClr>
                <a:schemeClr val="tx1"/>
              </a:buClr>
              <a:defRPr sz="1400">
                <a:solidFill>
                  <a:srgbClr val="000000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784"/>
            <a:ext cx="8071200" cy="936000"/>
          </a:xfrm>
        </p:spPr>
        <p:txBody>
          <a:bodyPr anchor="t" anchorCtr="0">
            <a:normAutofit/>
          </a:bodyPr>
          <a:lstStyle>
            <a:lvl1pPr>
              <a:defRPr sz="2200">
                <a:solidFill>
                  <a:srgbClr val="00366C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15" name="TextBox 9"/>
          <p:cNvSpPr txBox="1"/>
          <p:nvPr userDrawn="1"/>
        </p:nvSpPr>
        <p:spPr>
          <a:xfrm>
            <a:off x="467544" y="645333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5D2900-8297-4746-9A78-109562085518}" type="slidenum">
              <a:rPr lang="en-GB" sz="800" noProof="0" smtClean="0">
                <a:solidFill>
                  <a:srgbClr val="000000"/>
                </a:solidFill>
              </a:rPr>
              <a:pPr/>
              <a:t>‹nr.›</a:t>
            </a:fld>
            <a:endParaRPr lang="en-GB" sz="800" noProof="0" dirty="0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1384"/>
            <a:ext cx="8610600" cy="12801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900" smtClean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GB" smtClean="0"/>
              <a:t>SHEQ Americas | PMI Recommendations</a:t>
            </a:r>
            <a:endParaRPr lang="en-GB" dirty="0"/>
          </a:p>
        </p:txBody>
      </p:sp>
      <p:grpSp>
        <p:nvGrpSpPr>
          <p:cNvPr id="13" name="Group 6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4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6" name="Freeform 5"/>
            <p:cNvSpPr>
              <a:spLocks/>
            </p:cNvSpPr>
            <p:nvPr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pic>
        <p:nvPicPr>
          <p:cNvPr id="23" name="Picture 22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4" name="Picture 23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24800" y="127461"/>
            <a:ext cx="685800" cy="460978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4656040" y="1583053"/>
            <a:ext cx="3888000" cy="4680000"/>
          </a:xfrm>
        </p:spPr>
        <p:txBody>
          <a:bodyPr lIns="0" rIns="0">
            <a:noAutofit/>
          </a:bodyPr>
          <a:lstStyle>
            <a:lvl1pPr marL="273050" indent="-273050">
              <a:buClr>
                <a:schemeClr val="tx1"/>
              </a:buClr>
              <a:buSzPct val="125000"/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lvl1pPr>
            <a:lvl2pPr marL="628650" indent="-273050">
              <a:buFont typeface="Courier New" panose="02070309020205020404" pitchFamily="49" charset="0"/>
              <a:buChar char="o"/>
              <a:defRPr sz="1600">
                <a:solidFill>
                  <a:srgbClr val="000000"/>
                </a:solidFill>
              </a:defRPr>
            </a:lvl2pPr>
            <a:lvl3pPr marL="903288" indent="-274638">
              <a:buClr>
                <a:schemeClr val="tx1"/>
              </a:buClr>
              <a:defRPr sz="1400">
                <a:solidFill>
                  <a:srgbClr val="000000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5468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1600199"/>
            <a:ext cx="8071200" cy="4680000"/>
          </a:xfrm>
        </p:spPr>
        <p:txBody>
          <a:bodyPr lIns="0" rIns="0">
            <a:noAutofit/>
          </a:bodyPr>
          <a:lstStyle>
            <a:lvl1pPr marL="0" indent="0">
              <a:buFont typeface="Arial" pitchFamily="34" charset="0"/>
              <a:buNone/>
              <a:defRPr sz="1800">
                <a:solidFill>
                  <a:srgbClr val="000000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GB" noProof="0" dirty="0" smtClean="0"/>
              <a:t>Click to enter text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9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1384"/>
            <a:ext cx="8610600" cy="12801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900" smtClean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GB" smtClean="0"/>
              <a:t>SHEQ Americas | PMI Recommendations</a:t>
            </a:r>
            <a:endParaRPr lang="en-GB" dirty="0"/>
          </a:p>
        </p:txBody>
      </p:sp>
      <p:pic>
        <p:nvPicPr>
          <p:cNvPr id="16" name="Picture 15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19" name="Picture 18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924800" y="127461"/>
            <a:ext cx="685800" cy="460978"/>
          </a:xfrm>
          <a:prstGeom prst="rect">
            <a:avLst/>
          </a:prstGeom>
        </p:spPr>
      </p:pic>
      <p:sp>
        <p:nvSpPr>
          <p:cNvPr id="12" name="TextBox 9"/>
          <p:cNvSpPr txBox="1"/>
          <p:nvPr userDrawn="1"/>
        </p:nvSpPr>
        <p:spPr>
          <a:xfrm>
            <a:off x="467544" y="6453336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05D2900-8297-4746-9A78-109562085518}" type="slidenum">
              <a:rPr lang="en-GB" sz="800" noProof="0" smtClean="0">
                <a:solidFill>
                  <a:srgbClr val="000000"/>
                </a:solidFill>
              </a:rPr>
              <a:pPr/>
              <a:t>‹nr.›</a:t>
            </a:fld>
            <a:endParaRPr lang="en-GB" sz="800" noProof="0" dirty="0">
              <a:solidFill>
                <a:srgbClr val="000000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548784"/>
            <a:ext cx="8071200" cy="936000"/>
          </a:xfrm>
        </p:spPr>
        <p:txBody>
          <a:bodyPr anchor="t" anchorCtr="0">
            <a:normAutofit/>
          </a:bodyPr>
          <a:lstStyle>
            <a:lvl1pPr>
              <a:defRPr sz="2200">
                <a:solidFill>
                  <a:srgbClr val="00366C"/>
                </a:solidFill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3976" cy="263691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1" name="Group 8"/>
          <p:cNvGrpSpPr>
            <a:grpSpLocks noChangeAspect="1"/>
          </p:cNvGrpSpPr>
          <p:nvPr userDrawn="1"/>
        </p:nvGrpSpPr>
        <p:grpSpPr bwMode="auto">
          <a:xfrm>
            <a:off x="0" y="1743075"/>
            <a:ext cx="9144000" cy="5114925"/>
            <a:chOff x="0" y="1098"/>
            <a:chExt cx="5760" cy="3222"/>
          </a:xfrm>
        </p:grpSpPr>
        <p:sp>
          <p:nvSpPr>
            <p:cNvPr id="12" name="AutoShape 7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098"/>
              <a:ext cx="5760" cy="3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9"/>
            <p:cNvSpPr>
              <a:spLocks/>
            </p:cNvSpPr>
            <p:nvPr userDrawn="1"/>
          </p:nvSpPr>
          <p:spPr bwMode="auto">
            <a:xfrm>
              <a:off x="0" y="1098"/>
              <a:ext cx="5760" cy="3222"/>
            </a:xfrm>
            <a:custGeom>
              <a:avLst/>
              <a:gdLst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5688 w 10000"/>
                <a:gd name="connsiteY11" fmla="*/ 850 h 10000"/>
                <a:gd name="connsiteX12" fmla="*/ 1163 w 10000"/>
                <a:gd name="connsiteY12" fmla="*/ 1558 h 10000"/>
                <a:gd name="connsiteX13" fmla="*/ 1163 w 10000"/>
                <a:gd name="connsiteY13" fmla="*/ 1558 h 10000"/>
                <a:gd name="connsiteX14" fmla="*/ 1090 w 10000"/>
                <a:gd name="connsiteY14" fmla="*/ 1564 h 10000"/>
                <a:gd name="connsiteX15" fmla="*/ 1010 w 10000"/>
                <a:gd name="connsiteY15" fmla="*/ 1558 h 10000"/>
                <a:gd name="connsiteX16" fmla="*/ 931 w 10000"/>
                <a:gd name="connsiteY16" fmla="*/ 1546 h 10000"/>
                <a:gd name="connsiteX17" fmla="*/ 851 w 10000"/>
                <a:gd name="connsiteY17" fmla="*/ 1521 h 10000"/>
                <a:gd name="connsiteX18" fmla="*/ 771 w 10000"/>
                <a:gd name="connsiteY18" fmla="*/ 1490 h 10000"/>
                <a:gd name="connsiteX19" fmla="*/ 691 w 10000"/>
                <a:gd name="connsiteY19" fmla="*/ 1446 h 10000"/>
                <a:gd name="connsiteX20" fmla="*/ 611 w 10000"/>
                <a:gd name="connsiteY20" fmla="*/ 1397 h 10000"/>
                <a:gd name="connsiteX21" fmla="*/ 531 w 10000"/>
                <a:gd name="connsiteY21" fmla="*/ 1341 h 10000"/>
                <a:gd name="connsiteX22" fmla="*/ 455 w 10000"/>
                <a:gd name="connsiteY22" fmla="*/ 1279 h 10000"/>
                <a:gd name="connsiteX23" fmla="*/ 378 w 10000"/>
                <a:gd name="connsiteY23" fmla="*/ 1204 h 10000"/>
                <a:gd name="connsiteX24" fmla="*/ 306 w 10000"/>
                <a:gd name="connsiteY24" fmla="*/ 1130 h 10000"/>
                <a:gd name="connsiteX25" fmla="*/ 236 w 10000"/>
                <a:gd name="connsiteY25" fmla="*/ 1043 h 10000"/>
                <a:gd name="connsiteX26" fmla="*/ 170 w 10000"/>
                <a:gd name="connsiteY26" fmla="*/ 956 h 10000"/>
                <a:gd name="connsiteX27" fmla="*/ 108 w 10000"/>
                <a:gd name="connsiteY27" fmla="*/ 857 h 10000"/>
                <a:gd name="connsiteX28" fmla="*/ 52 w 10000"/>
                <a:gd name="connsiteY28" fmla="*/ 757 h 10000"/>
                <a:gd name="connsiteX29" fmla="*/ 0 w 10000"/>
                <a:gd name="connsiteY29" fmla="*/ 658 h 10000"/>
                <a:gd name="connsiteX30" fmla="*/ 0 w 10000"/>
                <a:gd name="connsiteY30" fmla="*/ 658 h 10000"/>
                <a:gd name="connsiteX31" fmla="*/ 0 w 10000"/>
                <a:gd name="connsiteY31" fmla="*/ 10000 h 10000"/>
                <a:gd name="connsiteX32" fmla="*/ 10000 w 10000"/>
                <a:gd name="connsiteY32" fmla="*/ 10000 h 10000"/>
                <a:gd name="connsiteX33" fmla="*/ 10000 w 10000"/>
                <a:gd name="connsiteY33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5858 w 10000"/>
                <a:gd name="connsiteY10" fmla="*/ 844 h 10000"/>
                <a:gd name="connsiteX11" fmla="*/ 1163 w 10000"/>
                <a:gd name="connsiteY11" fmla="*/ 1558 h 10000"/>
                <a:gd name="connsiteX12" fmla="*/ 1163 w 10000"/>
                <a:gd name="connsiteY12" fmla="*/ 1558 h 10000"/>
                <a:gd name="connsiteX13" fmla="*/ 1090 w 10000"/>
                <a:gd name="connsiteY13" fmla="*/ 1564 h 10000"/>
                <a:gd name="connsiteX14" fmla="*/ 1010 w 10000"/>
                <a:gd name="connsiteY14" fmla="*/ 1558 h 10000"/>
                <a:gd name="connsiteX15" fmla="*/ 931 w 10000"/>
                <a:gd name="connsiteY15" fmla="*/ 1546 h 10000"/>
                <a:gd name="connsiteX16" fmla="*/ 851 w 10000"/>
                <a:gd name="connsiteY16" fmla="*/ 1521 h 10000"/>
                <a:gd name="connsiteX17" fmla="*/ 771 w 10000"/>
                <a:gd name="connsiteY17" fmla="*/ 1490 h 10000"/>
                <a:gd name="connsiteX18" fmla="*/ 691 w 10000"/>
                <a:gd name="connsiteY18" fmla="*/ 1446 h 10000"/>
                <a:gd name="connsiteX19" fmla="*/ 611 w 10000"/>
                <a:gd name="connsiteY19" fmla="*/ 1397 h 10000"/>
                <a:gd name="connsiteX20" fmla="*/ 531 w 10000"/>
                <a:gd name="connsiteY20" fmla="*/ 1341 h 10000"/>
                <a:gd name="connsiteX21" fmla="*/ 455 w 10000"/>
                <a:gd name="connsiteY21" fmla="*/ 1279 h 10000"/>
                <a:gd name="connsiteX22" fmla="*/ 378 w 10000"/>
                <a:gd name="connsiteY22" fmla="*/ 1204 h 10000"/>
                <a:gd name="connsiteX23" fmla="*/ 306 w 10000"/>
                <a:gd name="connsiteY23" fmla="*/ 1130 h 10000"/>
                <a:gd name="connsiteX24" fmla="*/ 236 w 10000"/>
                <a:gd name="connsiteY24" fmla="*/ 1043 h 10000"/>
                <a:gd name="connsiteX25" fmla="*/ 170 w 10000"/>
                <a:gd name="connsiteY25" fmla="*/ 956 h 10000"/>
                <a:gd name="connsiteX26" fmla="*/ 108 w 10000"/>
                <a:gd name="connsiteY26" fmla="*/ 857 h 10000"/>
                <a:gd name="connsiteX27" fmla="*/ 52 w 10000"/>
                <a:gd name="connsiteY27" fmla="*/ 757 h 10000"/>
                <a:gd name="connsiteX28" fmla="*/ 0 w 10000"/>
                <a:gd name="connsiteY28" fmla="*/ 658 h 10000"/>
                <a:gd name="connsiteX29" fmla="*/ 0 w 10000"/>
                <a:gd name="connsiteY29" fmla="*/ 658 h 10000"/>
                <a:gd name="connsiteX30" fmla="*/ 0 w 10000"/>
                <a:gd name="connsiteY30" fmla="*/ 10000 h 10000"/>
                <a:gd name="connsiteX31" fmla="*/ 10000 w 10000"/>
                <a:gd name="connsiteY31" fmla="*/ 10000 h 10000"/>
                <a:gd name="connsiteX32" fmla="*/ 10000 w 10000"/>
                <a:gd name="connsiteY32" fmla="*/ 0 h 10000"/>
                <a:gd name="connsiteX0" fmla="*/ 10000 w 10000"/>
                <a:gd name="connsiteY0" fmla="*/ 0 h 10000"/>
                <a:gd name="connsiteX1" fmla="*/ 10000 w 10000"/>
                <a:gd name="connsiteY1" fmla="*/ 0 h 10000"/>
                <a:gd name="connsiteX2" fmla="*/ 9920 w 10000"/>
                <a:gd name="connsiteY2" fmla="*/ 62 h 10000"/>
                <a:gd name="connsiteX3" fmla="*/ 9840 w 10000"/>
                <a:gd name="connsiteY3" fmla="*/ 118 h 10000"/>
                <a:gd name="connsiteX4" fmla="*/ 9760 w 10000"/>
                <a:gd name="connsiteY4" fmla="*/ 168 h 10000"/>
                <a:gd name="connsiteX5" fmla="*/ 9684 w 10000"/>
                <a:gd name="connsiteY5" fmla="*/ 205 h 10000"/>
                <a:gd name="connsiteX6" fmla="*/ 9608 w 10000"/>
                <a:gd name="connsiteY6" fmla="*/ 242 h 10000"/>
                <a:gd name="connsiteX7" fmla="*/ 9528 w 10000"/>
                <a:gd name="connsiteY7" fmla="*/ 273 h 10000"/>
                <a:gd name="connsiteX8" fmla="*/ 9451 w 10000"/>
                <a:gd name="connsiteY8" fmla="*/ 292 h 10000"/>
                <a:gd name="connsiteX9" fmla="*/ 9372 w 10000"/>
                <a:gd name="connsiteY9" fmla="*/ 310 h 10000"/>
                <a:gd name="connsiteX10" fmla="*/ 1163 w 10000"/>
                <a:gd name="connsiteY10" fmla="*/ 1558 h 10000"/>
                <a:gd name="connsiteX11" fmla="*/ 1163 w 10000"/>
                <a:gd name="connsiteY11" fmla="*/ 1558 h 10000"/>
                <a:gd name="connsiteX12" fmla="*/ 1090 w 10000"/>
                <a:gd name="connsiteY12" fmla="*/ 1564 h 10000"/>
                <a:gd name="connsiteX13" fmla="*/ 1010 w 10000"/>
                <a:gd name="connsiteY13" fmla="*/ 1558 h 10000"/>
                <a:gd name="connsiteX14" fmla="*/ 931 w 10000"/>
                <a:gd name="connsiteY14" fmla="*/ 1546 h 10000"/>
                <a:gd name="connsiteX15" fmla="*/ 851 w 10000"/>
                <a:gd name="connsiteY15" fmla="*/ 1521 h 10000"/>
                <a:gd name="connsiteX16" fmla="*/ 771 w 10000"/>
                <a:gd name="connsiteY16" fmla="*/ 1490 h 10000"/>
                <a:gd name="connsiteX17" fmla="*/ 691 w 10000"/>
                <a:gd name="connsiteY17" fmla="*/ 1446 h 10000"/>
                <a:gd name="connsiteX18" fmla="*/ 611 w 10000"/>
                <a:gd name="connsiteY18" fmla="*/ 1397 h 10000"/>
                <a:gd name="connsiteX19" fmla="*/ 531 w 10000"/>
                <a:gd name="connsiteY19" fmla="*/ 1341 h 10000"/>
                <a:gd name="connsiteX20" fmla="*/ 455 w 10000"/>
                <a:gd name="connsiteY20" fmla="*/ 1279 h 10000"/>
                <a:gd name="connsiteX21" fmla="*/ 378 w 10000"/>
                <a:gd name="connsiteY21" fmla="*/ 1204 h 10000"/>
                <a:gd name="connsiteX22" fmla="*/ 306 w 10000"/>
                <a:gd name="connsiteY22" fmla="*/ 1130 h 10000"/>
                <a:gd name="connsiteX23" fmla="*/ 236 w 10000"/>
                <a:gd name="connsiteY23" fmla="*/ 1043 h 10000"/>
                <a:gd name="connsiteX24" fmla="*/ 170 w 10000"/>
                <a:gd name="connsiteY24" fmla="*/ 956 h 10000"/>
                <a:gd name="connsiteX25" fmla="*/ 108 w 10000"/>
                <a:gd name="connsiteY25" fmla="*/ 857 h 10000"/>
                <a:gd name="connsiteX26" fmla="*/ 52 w 10000"/>
                <a:gd name="connsiteY26" fmla="*/ 757 h 10000"/>
                <a:gd name="connsiteX27" fmla="*/ 0 w 10000"/>
                <a:gd name="connsiteY27" fmla="*/ 658 h 10000"/>
                <a:gd name="connsiteX28" fmla="*/ 0 w 10000"/>
                <a:gd name="connsiteY28" fmla="*/ 658 h 10000"/>
                <a:gd name="connsiteX29" fmla="*/ 0 w 10000"/>
                <a:gd name="connsiteY29" fmla="*/ 10000 h 10000"/>
                <a:gd name="connsiteX30" fmla="*/ 10000 w 10000"/>
                <a:gd name="connsiteY30" fmla="*/ 10000 h 10000"/>
                <a:gd name="connsiteX31" fmla="*/ 10000 w 10000"/>
                <a:gd name="connsiteY31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10000" y="0"/>
                  </a:lnTo>
                  <a:lnTo>
                    <a:pt x="9920" y="62"/>
                  </a:lnTo>
                  <a:lnTo>
                    <a:pt x="9840" y="118"/>
                  </a:lnTo>
                  <a:lnTo>
                    <a:pt x="9760" y="168"/>
                  </a:lnTo>
                  <a:lnTo>
                    <a:pt x="9684" y="205"/>
                  </a:lnTo>
                  <a:lnTo>
                    <a:pt x="9608" y="242"/>
                  </a:lnTo>
                  <a:cubicBezTo>
                    <a:pt x="9581" y="252"/>
                    <a:pt x="9555" y="263"/>
                    <a:pt x="9528" y="273"/>
                  </a:cubicBezTo>
                  <a:cubicBezTo>
                    <a:pt x="9502" y="279"/>
                    <a:pt x="9477" y="286"/>
                    <a:pt x="9451" y="292"/>
                  </a:cubicBezTo>
                  <a:lnTo>
                    <a:pt x="9372" y="310"/>
                  </a:lnTo>
                  <a:lnTo>
                    <a:pt x="1163" y="1558"/>
                  </a:lnTo>
                  <a:lnTo>
                    <a:pt x="1163" y="1558"/>
                  </a:lnTo>
                  <a:lnTo>
                    <a:pt x="1090" y="1564"/>
                  </a:lnTo>
                  <a:lnTo>
                    <a:pt x="1010" y="1558"/>
                  </a:lnTo>
                  <a:lnTo>
                    <a:pt x="931" y="1546"/>
                  </a:lnTo>
                  <a:cubicBezTo>
                    <a:pt x="904" y="1538"/>
                    <a:pt x="878" y="1529"/>
                    <a:pt x="851" y="1521"/>
                  </a:cubicBezTo>
                  <a:cubicBezTo>
                    <a:pt x="824" y="1511"/>
                    <a:pt x="798" y="1500"/>
                    <a:pt x="771" y="1490"/>
                  </a:cubicBezTo>
                  <a:lnTo>
                    <a:pt x="691" y="1446"/>
                  </a:lnTo>
                  <a:cubicBezTo>
                    <a:pt x="664" y="1430"/>
                    <a:pt x="638" y="1413"/>
                    <a:pt x="611" y="1397"/>
                  </a:cubicBezTo>
                  <a:lnTo>
                    <a:pt x="531" y="1341"/>
                  </a:lnTo>
                  <a:cubicBezTo>
                    <a:pt x="506" y="1320"/>
                    <a:pt x="480" y="1300"/>
                    <a:pt x="455" y="1279"/>
                  </a:cubicBezTo>
                  <a:cubicBezTo>
                    <a:pt x="429" y="1254"/>
                    <a:pt x="404" y="1229"/>
                    <a:pt x="378" y="1204"/>
                  </a:cubicBezTo>
                  <a:cubicBezTo>
                    <a:pt x="354" y="1179"/>
                    <a:pt x="330" y="1155"/>
                    <a:pt x="306" y="1130"/>
                  </a:cubicBezTo>
                  <a:cubicBezTo>
                    <a:pt x="283" y="1101"/>
                    <a:pt x="259" y="1072"/>
                    <a:pt x="236" y="1043"/>
                  </a:cubicBezTo>
                  <a:lnTo>
                    <a:pt x="170" y="956"/>
                  </a:lnTo>
                  <a:cubicBezTo>
                    <a:pt x="149" y="923"/>
                    <a:pt x="129" y="890"/>
                    <a:pt x="108" y="857"/>
                  </a:cubicBezTo>
                  <a:cubicBezTo>
                    <a:pt x="89" y="824"/>
                    <a:pt x="71" y="790"/>
                    <a:pt x="52" y="757"/>
                  </a:cubicBezTo>
                  <a:cubicBezTo>
                    <a:pt x="35" y="724"/>
                    <a:pt x="17" y="691"/>
                    <a:pt x="0" y="658"/>
                  </a:cubicBezTo>
                  <a:lnTo>
                    <a:pt x="0" y="658"/>
                  </a:lnTo>
                  <a:lnTo>
                    <a:pt x="0" y="10000"/>
                  </a:lnTo>
                  <a:lnTo>
                    <a:pt x="10000" y="10000"/>
                  </a:lnTo>
                  <a:lnTo>
                    <a:pt x="100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3014400" y="6085862"/>
            <a:ext cx="5596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400" noProof="0" dirty="0" smtClean="0">
                <a:solidFill>
                  <a:srgbClr val="00366C"/>
                </a:solidFill>
              </a:rPr>
              <a:t>Creating value, growing together</a:t>
            </a:r>
            <a:endParaRPr lang="en-GB" sz="1400" noProof="0" dirty="0">
              <a:solidFill>
                <a:srgbClr val="00366C"/>
              </a:solidFill>
            </a:endParaRPr>
          </a:p>
        </p:txBody>
      </p:sp>
      <p:grpSp>
        <p:nvGrpSpPr>
          <p:cNvPr id="16" name="Group 4"/>
          <p:cNvGrpSpPr>
            <a:grpSpLocks noChangeAspect="1"/>
          </p:cNvGrpSpPr>
          <p:nvPr userDrawn="1"/>
        </p:nvGrpSpPr>
        <p:grpSpPr bwMode="auto">
          <a:xfrm>
            <a:off x="0" y="0"/>
            <a:ext cx="5540375" cy="466725"/>
            <a:chOff x="0" y="0"/>
            <a:chExt cx="3490" cy="294"/>
          </a:xfrm>
        </p:grpSpPr>
        <p:sp>
          <p:nvSpPr>
            <p:cNvPr id="17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0"/>
              <a:ext cx="3490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8" name="Freeform 5"/>
            <p:cNvSpPr>
              <a:spLocks/>
            </p:cNvSpPr>
            <p:nvPr userDrawn="1"/>
          </p:nvSpPr>
          <p:spPr bwMode="auto">
            <a:xfrm>
              <a:off x="0" y="0"/>
              <a:ext cx="3490" cy="294"/>
            </a:xfrm>
            <a:custGeom>
              <a:avLst/>
              <a:gdLst/>
              <a:ahLst/>
              <a:cxnLst>
                <a:cxn ang="0">
                  <a:pos x="668" y="292"/>
                </a:cxn>
                <a:cxn ang="0">
                  <a:pos x="3264" y="64"/>
                </a:cxn>
                <a:cxn ang="0">
                  <a:pos x="3264" y="64"/>
                </a:cxn>
                <a:cxn ang="0">
                  <a:pos x="3292" y="62"/>
                </a:cxn>
                <a:cxn ang="0">
                  <a:pos x="3320" y="56"/>
                </a:cxn>
                <a:cxn ang="0">
                  <a:pos x="3348" y="50"/>
                </a:cxn>
                <a:cxn ang="0">
                  <a:pos x="3378" y="42"/>
                </a:cxn>
                <a:cxn ang="0">
                  <a:pos x="3406" y="34"/>
                </a:cxn>
                <a:cxn ang="0">
                  <a:pos x="3434" y="24"/>
                </a:cxn>
                <a:cxn ang="0">
                  <a:pos x="349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30" y="34"/>
                </a:cxn>
                <a:cxn ang="0">
                  <a:pos x="62" y="66"/>
                </a:cxn>
                <a:cxn ang="0">
                  <a:pos x="98" y="96"/>
                </a:cxn>
                <a:cxn ang="0">
                  <a:pos x="134" y="126"/>
                </a:cxn>
                <a:cxn ang="0">
                  <a:pos x="174" y="152"/>
                </a:cxn>
                <a:cxn ang="0">
                  <a:pos x="216" y="178"/>
                </a:cxn>
                <a:cxn ang="0">
                  <a:pos x="260" y="200"/>
                </a:cxn>
                <a:cxn ang="0">
                  <a:pos x="304" y="222"/>
                </a:cxn>
                <a:cxn ang="0">
                  <a:pos x="350" y="240"/>
                </a:cxn>
                <a:cxn ang="0">
                  <a:pos x="396" y="256"/>
                </a:cxn>
                <a:cxn ang="0">
                  <a:pos x="442" y="270"/>
                </a:cxn>
                <a:cxn ang="0">
                  <a:pos x="488" y="280"/>
                </a:cxn>
                <a:cxn ang="0">
                  <a:pos x="534" y="288"/>
                </a:cxn>
                <a:cxn ang="0">
                  <a:pos x="580" y="292"/>
                </a:cxn>
                <a:cxn ang="0">
                  <a:pos x="624" y="294"/>
                </a:cxn>
                <a:cxn ang="0">
                  <a:pos x="668" y="292"/>
                </a:cxn>
                <a:cxn ang="0">
                  <a:pos x="668" y="292"/>
                </a:cxn>
              </a:cxnLst>
              <a:rect l="0" t="0" r="r" b="b"/>
              <a:pathLst>
                <a:path w="3490" h="294">
                  <a:moveTo>
                    <a:pt x="668" y="292"/>
                  </a:moveTo>
                  <a:lnTo>
                    <a:pt x="3264" y="64"/>
                  </a:lnTo>
                  <a:lnTo>
                    <a:pt x="3264" y="64"/>
                  </a:lnTo>
                  <a:lnTo>
                    <a:pt x="3292" y="62"/>
                  </a:lnTo>
                  <a:lnTo>
                    <a:pt x="3320" y="56"/>
                  </a:lnTo>
                  <a:lnTo>
                    <a:pt x="3348" y="50"/>
                  </a:lnTo>
                  <a:lnTo>
                    <a:pt x="3378" y="42"/>
                  </a:lnTo>
                  <a:lnTo>
                    <a:pt x="3406" y="34"/>
                  </a:lnTo>
                  <a:lnTo>
                    <a:pt x="3434" y="24"/>
                  </a:lnTo>
                  <a:lnTo>
                    <a:pt x="349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0" y="34"/>
                  </a:lnTo>
                  <a:lnTo>
                    <a:pt x="62" y="66"/>
                  </a:lnTo>
                  <a:lnTo>
                    <a:pt x="98" y="96"/>
                  </a:lnTo>
                  <a:lnTo>
                    <a:pt x="134" y="126"/>
                  </a:lnTo>
                  <a:lnTo>
                    <a:pt x="174" y="152"/>
                  </a:lnTo>
                  <a:lnTo>
                    <a:pt x="216" y="178"/>
                  </a:lnTo>
                  <a:lnTo>
                    <a:pt x="260" y="200"/>
                  </a:lnTo>
                  <a:lnTo>
                    <a:pt x="304" y="222"/>
                  </a:lnTo>
                  <a:lnTo>
                    <a:pt x="350" y="240"/>
                  </a:lnTo>
                  <a:lnTo>
                    <a:pt x="396" y="256"/>
                  </a:lnTo>
                  <a:lnTo>
                    <a:pt x="442" y="270"/>
                  </a:lnTo>
                  <a:lnTo>
                    <a:pt x="488" y="280"/>
                  </a:lnTo>
                  <a:lnTo>
                    <a:pt x="534" y="288"/>
                  </a:lnTo>
                  <a:lnTo>
                    <a:pt x="580" y="292"/>
                  </a:lnTo>
                  <a:lnTo>
                    <a:pt x="624" y="294"/>
                  </a:lnTo>
                  <a:lnTo>
                    <a:pt x="668" y="292"/>
                  </a:lnTo>
                  <a:lnTo>
                    <a:pt x="668" y="2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5273" y="2852936"/>
            <a:ext cx="8071200" cy="1299600"/>
          </a:xfrm>
        </p:spPr>
        <p:txBody>
          <a:bodyPr lIns="0" rIns="0" anchor="t" anchorCtr="0">
            <a:noAutofit/>
          </a:bodyPr>
          <a:lstStyle>
            <a:lvl1pPr marL="0" indent="0">
              <a:buFont typeface="Arial" panose="020B0604020202020204" pitchFamily="34" charset="0"/>
              <a:buNone/>
              <a:defRPr sz="2200" b="1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smtClean="0"/>
              <a:t>Subtitle</a:t>
            </a:r>
          </a:p>
          <a:p>
            <a:pPr lvl="0"/>
            <a:endParaRPr lang="en-GB" noProof="0" dirty="0" smtClean="0"/>
          </a:p>
        </p:txBody>
      </p:sp>
      <p:pic>
        <p:nvPicPr>
          <p:cNvPr id="25" name="Picture 24" descr="shutterstock_22114933_HR-foot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727669"/>
            <a:ext cx="9144000" cy="130331"/>
          </a:xfrm>
          <a:prstGeom prst="rect">
            <a:avLst/>
          </a:prstGeom>
        </p:spPr>
      </p:pic>
      <p:pic>
        <p:nvPicPr>
          <p:cNvPr id="26" name="Picture 25" descr="Azelis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0353" y="5815584"/>
            <a:ext cx="1124704" cy="756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468000" y="540000"/>
            <a:ext cx="8071200" cy="993600"/>
          </a:xfrm>
        </p:spPr>
        <p:txBody>
          <a:bodyPr anchor="t" anchorCtr="0">
            <a:no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Insert text here</a:t>
            </a:r>
            <a:endParaRPr lang="en-GB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22016322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5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274638"/>
            <a:ext cx="8071200" cy="1143000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GB" noProof="0" dirty="0" smtClean="0"/>
              <a:t>Click to edit Master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600200"/>
            <a:ext cx="807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1384"/>
            <a:ext cx="8610600" cy="12801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lang="en-GB" sz="900" smtClean="0">
                <a:solidFill>
                  <a:srgbClr val="000000"/>
                </a:solidFill>
                <a:effectLst/>
              </a:defRPr>
            </a:lvl1pPr>
          </a:lstStyle>
          <a:p>
            <a:r>
              <a:rPr lang="en-GB" smtClean="0"/>
              <a:t>SHEQ Americas | PMI Recommendations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1" r:id="rId2"/>
    <p:sldLayoutId id="2147483657" r:id="rId3"/>
    <p:sldLayoutId id="2147483656" r:id="rId4"/>
    <p:sldLayoutId id="2147483658" r:id="rId5"/>
    <p:sldLayoutId id="2147483653" r:id="rId6"/>
    <p:sldLayoutId id="2147483654" r:id="rId7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rgbClr val="00366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SzPct val="125000"/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SzPct val="70000"/>
        <a:buFont typeface="Courier New" panose="02070309020205020404" pitchFamily="49" charset="0"/>
        <a:buChar char="o"/>
        <a:defRPr sz="16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Verdana" pitchFamily="34" charset="0"/>
        <a:buChar char="−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6.wmf"/><Relationship Id="rId4" Type="http://schemas.openxmlformats.org/officeDocument/2006/relationships/diagramLayout" Target="../diagrams/layout1.xml"/><Relationship Id="rId9" Type="http://schemas.openxmlformats.org/officeDocument/2006/relationships/package" Target="../embeddings/Microsoft_Excel_Worksheet1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1520" y="2996952"/>
            <a:ext cx="8604000" cy="1080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FECC RC </a:t>
            </a:r>
            <a:r>
              <a:rPr lang="en-GB" sz="2800" dirty="0" err="1" smtClean="0"/>
              <a:t>cttee</a:t>
            </a:r>
            <a:r>
              <a:rPr lang="en-GB" sz="2800" dirty="0" smtClean="0"/>
              <a:t> meeting:</a:t>
            </a:r>
            <a:br>
              <a:rPr lang="en-GB" sz="2800" dirty="0" smtClean="0"/>
            </a:br>
            <a:r>
              <a:rPr lang="en-GB" sz="2000" dirty="0" smtClean="0"/>
              <a:t>Proposal for a tool to assess and improve RC performance in SMEs </a:t>
            </a:r>
            <a:br>
              <a:rPr lang="en-GB" sz="2000" dirty="0" smtClean="0"/>
            </a:br>
            <a:r>
              <a:rPr lang="en-GB" sz="2000" dirty="0"/>
              <a:t> </a:t>
            </a:r>
            <a:r>
              <a:rPr lang="en-GB" sz="2000" dirty="0" smtClean="0"/>
              <a:t>                                                                     </a:t>
            </a:r>
            <a:br>
              <a:rPr lang="en-GB" sz="2000" dirty="0" smtClean="0"/>
            </a:br>
            <a:r>
              <a:rPr lang="en-GB" sz="2000" dirty="0" smtClean="0"/>
              <a:t>							Maria ALMENAR</a:t>
            </a:r>
            <a:br>
              <a:rPr lang="en-GB" sz="2000" dirty="0" smtClean="0"/>
            </a:br>
            <a:r>
              <a:rPr lang="en-GB" sz="2000" dirty="0" smtClean="0"/>
              <a:t>						            </a:t>
            </a:r>
            <a:r>
              <a:rPr lang="en-GB" sz="1400" dirty="0" smtClean="0"/>
              <a:t>Head of Group SHEQ   </a:t>
            </a:r>
            <a:r>
              <a:rPr lang="en-GB" sz="2000" dirty="0" smtClean="0"/>
              <a:t>							  </a:t>
            </a:r>
            <a:r>
              <a:rPr lang="en-GB" sz="1400" dirty="0" smtClean="0"/>
              <a:t>Brussels, 8/09/2016 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6800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1600" b="1" u="sng" dirty="0" smtClean="0"/>
              <a:t>When? </a:t>
            </a:r>
          </a:p>
          <a:p>
            <a:pPr marL="0" indent="0">
              <a:spcAft>
                <a:spcPts val="400"/>
              </a:spcAft>
              <a:buNone/>
            </a:pPr>
            <a:endParaRPr lang="en-US" sz="1600" b="1" u="sng" dirty="0"/>
          </a:p>
          <a:p>
            <a:r>
              <a:rPr lang="en-US" sz="1400" dirty="0"/>
              <a:t>The site is an office-only micro business in its country of operation (&lt;</a:t>
            </a:r>
            <a:r>
              <a:rPr lang="en-US" sz="1400" dirty="0" smtClean="0"/>
              <a:t>10 employees</a:t>
            </a:r>
            <a:r>
              <a:rPr lang="en-US" sz="1400" dirty="0"/>
              <a:t>, and turnover or balance sheet total, ≤ € 2 m), </a:t>
            </a:r>
            <a:r>
              <a:rPr lang="en-US" sz="1400" u="sng" dirty="0"/>
              <a:t>and</a:t>
            </a:r>
          </a:p>
          <a:p>
            <a:r>
              <a:rPr lang="en-US" sz="1400" dirty="0" smtClean="0"/>
              <a:t>Its </a:t>
            </a:r>
            <a:r>
              <a:rPr lang="en-US" sz="1400" dirty="0"/>
              <a:t>country of operation has no accredited SQAS ESAD assessors, </a:t>
            </a:r>
            <a:r>
              <a:rPr lang="en-US" sz="1400" u="sng" dirty="0"/>
              <a:t>and</a:t>
            </a:r>
          </a:p>
          <a:p>
            <a:r>
              <a:rPr lang="en-US" sz="1400" dirty="0"/>
              <a:t>I</a:t>
            </a:r>
            <a:r>
              <a:rPr lang="en-US" sz="1400" dirty="0" smtClean="0"/>
              <a:t>ts </a:t>
            </a:r>
            <a:r>
              <a:rPr lang="en-US" sz="1400" dirty="0"/>
              <a:t>country of operation has no National Distributor Association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/>
          </a:p>
          <a:p>
            <a:pPr marL="0" indent="0">
              <a:spcAft>
                <a:spcPts val="400"/>
              </a:spcAft>
              <a:buNone/>
            </a:pPr>
            <a:r>
              <a:rPr lang="en-US" sz="1600" b="1" u="sng" dirty="0"/>
              <a:t>How? 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1400" dirty="0" smtClean="0"/>
              <a:t>To provide </a:t>
            </a:r>
            <a:r>
              <a:rPr lang="en-US" sz="1400" b="1" dirty="0" smtClean="0"/>
              <a:t>annually</a:t>
            </a:r>
            <a:r>
              <a:rPr lang="en-US" sz="1400" dirty="0" smtClean="0"/>
              <a:t> the ICCTA self assessment questionnaire, </a:t>
            </a:r>
            <a:r>
              <a:rPr lang="en-US" sz="1400" u="sng" dirty="0" smtClean="0"/>
              <a:t>and</a:t>
            </a:r>
          </a:p>
          <a:p>
            <a:r>
              <a:rPr lang="en-US" sz="1400" dirty="0" smtClean="0"/>
              <a:t>Improvement Plan, </a:t>
            </a:r>
            <a:r>
              <a:rPr lang="en-US" sz="1400" u="sng" dirty="0" smtClean="0"/>
              <a:t>and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KPI</a:t>
            </a:r>
          </a:p>
          <a:p>
            <a:pPr marL="698500" lvl="1" indent="-342900">
              <a:buClrTx/>
              <a:buFont typeface="+mj-lt"/>
              <a:buAutoNum type="arabicPeriod"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b="1" u="sng" dirty="0" smtClean="0"/>
              <a:t>Who?</a:t>
            </a:r>
          </a:p>
          <a:p>
            <a:pPr marL="0" indent="0">
              <a:buNone/>
            </a:pPr>
            <a:r>
              <a:rPr lang="en-US" sz="1400" dirty="0" smtClean="0"/>
              <a:t>The RC Manager will perform a </a:t>
            </a:r>
            <a:r>
              <a:rPr lang="en-US" sz="1400" b="1" dirty="0" smtClean="0"/>
              <a:t>second party verification </a:t>
            </a:r>
            <a:r>
              <a:rPr lang="en-US" sz="1400" dirty="0" smtClean="0"/>
              <a:t>of the submitted documents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784"/>
            <a:ext cx="8352928" cy="431944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FECC European RC </a:t>
            </a:r>
            <a:r>
              <a:rPr lang="en-US" sz="1800" dirty="0" err="1" smtClean="0">
                <a:solidFill>
                  <a:schemeClr val="tx1"/>
                </a:solidFill>
              </a:rPr>
              <a:t>programme</a:t>
            </a:r>
            <a:r>
              <a:rPr lang="en-US" sz="1800" dirty="0" smtClean="0">
                <a:solidFill>
                  <a:schemeClr val="tx1"/>
                </a:solidFill>
              </a:rPr>
              <a:t>: Exception to the TPV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1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6800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1600" b="1" dirty="0" smtClean="0"/>
              <a:t>Questionnaire consists of: </a:t>
            </a:r>
          </a:p>
          <a:p>
            <a:pPr marL="0" indent="0">
              <a:spcAft>
                <a:spcPts val="400"/>
              </a:spcAft>
              <a:buNone/>
            </a:pPr>
            <a:endParaRPr lang="en-US" b="1" dirty="0" smtClean="0"/>
          </a:p>
          <a:p>
            <a:r>
              <a:rPr lang="en-US" dirty="0" smtClean="0"/>
              <a:t>8 Sections based on the 8 guiding principles of Responsible Care</a:t>
            </a:r>
          </a:p>
          <a:p>
            <a:r>
              <a:rPr lang="en-US" dirty="0" smtClean="0"/>
              <a:t>Each section with several related questions of the applicable RC guiding principle</a:t>
            </a:r>
          </a:p>
          <a:p>
            <a:r>
              <a:rPr lang="en-US" dirty="0" smtClean="0"/>
              <a:t>Possible score to each question: A, B, C, D</a:t>
            </a:r>
          </a:p>
          <a:p>
            <a:pPr marL="0" indent="0">
              <a:buNone/>
            </a:pPr>
            <a:endParaRPr lang="en-US" sz="1600" dirty="0" smtClean="0"/>
          </a:p>
          <a:p>
            <a:pPr lvl="1"/>
            <a:r>
              <a:rPr lang="en-US" b="1" dirty="0"/>
              <a:t>A </a:t>
            </a:r>
            <a:r>
              <a:rPr lang="en-US" dirty="0"/>
              <a:t>means that you have not started at all</a:t>
            </a:r>
          </a:p>
          <a:p>
            <a:pPr lvl="1"/>
            <a:r>
              <a:rPr lang="en-US" b="1" dirty="0"/>
              <a:t>B </a:t>
            </a:r>
            <a:r>
              <a:rPr lang="en-US" dirty="0"/>
              <a:t>means that you have a routine established but you have no written policies or</a:t>
            </a:r>
          </a:p>
          <a:p>
            <a:pPr marL="355600" lvl="1" indent="0">
              <a:buNone/>
            </a:pPr>
            <a:r>
              <a:rPr lang="nl-BE" dirty="0" smtClean="0"/>
              <a:t>    procedures</a:t>
            </a:r>
            <a:endParaRPr lang="nl-BE" dirty="0"/>
          </a:p>
          <a:p>
            <a:pPr lvl="1"/>
            <a:r>
              <a:rPr lang="en-US" b="1" dirty="0"/>
              <a:t>C </a:t>
            </a:r>
            <a:r>
              <a:rPr lang="en-US" dirty="0"/>
              <a:t>means that you have an established practice and that you may have some written</a:t>
            </a:r>
          </a:p>
          <a:p>
            <a:pPr marL="355600" lvl="1" indent="0">
              <a:buNone/>
            </a:pPr>
            <a:r>
              <a:rPr lang="nl-BE" dirty="0" smtClean="0"/>
              <a:t>    procedures </a:t>
            </a:r>
            <a:r>
              <a:rPr lang="nl-BE" dirty="0"/>
              <a:t>or </a:t>
            </a:r>
            <a:r>
              <a:rPr lang="nl-BE" dirty="0" err="1"/>
              <a:t>standards</a:t>
            </a:r>
            <a:endParaRPr lang="nl-BE" dirty="0"/>
          </a:p>
          <a:p>
            <a:pPr lvl="1"/>
            <a:r>
              <a:rPr lang="en-US" b="1" dirty="0"/>
              <a:t>D </a:t>
            </a:r>
            <a:r>
              <a:rPr lang="en-US" dirty="0"/>
              <a:t>means that you have established routine procedures</a:t>
            </a:r>
            <a:endParaRPr lang="en-US" dirty="0" smtClean="0"/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784"/>
            <a:ext cx="8352928" cy="431944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The ICCTA self assessment questionnaire: 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26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For </a:t>
            </a:r>
            <a:r>
              <a:rPr lang="nl-BE" dirty="0" err="1" smtClean="0"/>
              <a:t>each</a:t>
            </a:r>
            <a:r>
              <a:rPr lang="nl-BE" dirty="0" smtClean="0"/>
              <a:t> question, </a:t>
            </a:r>
            <a:r>
              <a:rPr lang="nl-BE" dirty="0" err="1" smtClean="0"/>
              <a:t>there</a:t>
            </a:r>
            <a:r>
              <a:rPr lang="nl-BE" dirty="0" smtClean="0"/>
              <a:t> is no </a:t>
            </a:r>
            <a:r>
              <a:rPr lang="nl-BE" dirty="0" err="1" smtClean="0"/>
              <a:t>indication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SMEs</a:t>
            </a:r>
            <a:r>
              <a:rPr lang="nl-BE" dirty="0" smtClean="0"/>
              <a:t> on the </a:t>
            </a:r>
            <a:r>
              <a:rPr lang="nl-BE" b="1" dirty="0" smtClean="0"/>
              <a:t>types of </a:t>
            </a:r>
            <a:r>
              <a:rPr lang="nl-BE" b="1" dirty="0" err="1" smtClean="0"/>
              <a:t>evidence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provided</a:t>
            </a:r>
            <a:endParaRPr lang="nl-BE" dirty="0" smtClean="0"/>
          </a:p>
          <a:p>
            <a:r>
              <a:rPr lang="nl-BE" dirty="0" smtClean="0"/>
              <a:t>No </a:t>
            </a:r>
            <a:r>
              <a:rPr lang="nl-BE" dirty="0" err="1" smtClean="0"/>
              <a:t>evaluation</a:t>
            </a:r>
            <a:r>
              <a:rPr lang="nl-BE" dirty="0" smtClean="0"/>
              <a:t> criteria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objectively</a:t>
            </a:r>
            <a:r>
              <a:rPr lang="nl-BE" dirty="0" smtClean="0"/>
              <a:t> </a:t>
            </a:r>
            <a:r>
              <a:rPr lang="nl-BE" dirty="0" err="1" smtClean="0"/>
              <a:t>assessing</a:t>
            </a:r>
            <a:r>
              <a:rPr lang="nl-BE" dirty="0" smtClean="0"/>
              <a:t> the </a:t>
            </a:r>
            <a:r>
              <a:rPr lang="nl-BE" dirty="0" err="1" smtClean="0"/>
              <a:t>replies</a:t>
            </a:r>
            <a:r>
              <a:rPr lang="nl-BE" dirty="0" smtClean="0"/>
              <a:t> of the </a:t>
            </a:r>
            <a:r>
              <a:rPr lang="nl-BE" dirty="0" err="1" smtClean="0"/>
              <a:t>SMEs</a:t>
            </a:r>
            <a:endParaRPr lang="nl-BE" dirty="0" smtClean="0"/>
          </a:p>
          <a:p>
            <a:endParaRPr lang="nl-BE" dirty="0"/>
          </a:p>
          <a:p>
            <a:r>
              <a:rPr lang="nl-BE" b="1" dirty="0" err="1"/>
              <a:t>Useful</a:t>
            </a:r>
            <a:r>
              <a:rPr lang="nl-BE" b="1" dirty="0"/>
              <a:t> tool </a:t>
            </a:r>
            <a:r>
              <a:rPr lang="nl-BE" b="1" dirty="0" err="1"/>
              <a:t>for</a:t>
            </a:r>
            <a:r>
              <a:rPr lang="nl-BE" b="1" dirty="0"/>
              <a:t> the SME?</a:t>
            </a:r>
          </a:p>
          <a:p>
            <a:pPr marL="0" indent="0">
              <a:buNone/>
            </a:pPr>
            <a:endParaRPr lang="nl-BE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Does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give</a:t>
            </a:r>
            <a:r>
              <a:rPr lang="nl-BE" dirty="0"/>
              <a:t> </a:t>
            </a:r>
            <a:r>
              <a:rPr lang="nl-BE" dirty="0" err="1"/>
              <a:t>SMEs</a:t>
            </a:r>
            <a:r>
              <a:rPr lang="nl-BE" dirty="0"/>
              <a:t> </a:t>
            </a:r>
            <a:r>
              <a:rPr lang="nl-BE" dirty="0" err="1"/>
              <a:t>any</a:t>
            </a:r>
            <a:r>
              <a:rPr lang="nl-BE" dirty="0"/>
              <a:t> </a:t>
            </a:r>
            <a:r>
              <a:rPr lang="nl-BE" dirty="0" err="1"/>
              <a:t>guidance</a:t>
            </a:r>
            <a:r>
              <a:rPr lang="nl-BE" dirty="0"/>
              <a:t> on </a:t>
            </a:r>
            <a:r>
              <a:rPr lang="nl-BE" dirty="0" err="1"/>
              <a:t>how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fullfil</a:t>
            </a:r>
            <a:r>
              <a:rPr lang="nl-BE" dirty="0"/>
              <a:t> or </a:t>
            </a:r>
            <a:r>
              <a:rPr lang="nl-BE" dirty="0" err="1"/>
              <a:t>locally</a:t>
            </a:r>
            <a:r>
              <a:rPr lang="nl-BE" dirty="0"/>
              <a:t> </a:t>
            </a:r>
            <a:r>
              <a:rPr lang="nl-BE" dirty="0" err="1"/>
              <a:t>apply</a:t>
            </a:r>
            <a:r>
              <a:rPr lang="nl-BE" dirty="0"/>
              <a:t> the </a:t>
            </a:r>
            <a:r>
              <a:rPr lang="nl-BE" dirty="0" err="1"/>
              <a:t>requirement</a:t>
            </a:r>
            <a:r>
              <a:rPr lang="nl-BE" dirty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BE" dirty="0"/>
              <a:t>Company </a:t>
            </a:r>
            <a:r>
              <a:rPr lang="nl-BE" dirty="0" err="1"/>
              <a:t>not</a:t>
            </a:r>
            <a:r>
              <a:rPr lang="nl-BE" dirty="0"/>
              <a:t> </a:t>
            </a:r>
            <a:r>
              <a:rPr lang="nl-BE" dirty="0" err="1"/>
              <a:t>fully</a:t>
            </a:r>
            <a:r>
              <a:rPr lang="nl-BE" dirty="0"/>
              <a:t> </a:t>
            </a:r>
            <a:r>
              <a:rPr lang="nl-BE" dirty="0" err="1"/>
              <a:t>aware</a:t>
            </a:r>
            <a:r>
              <a:rPr lang="nl-BE" dirty="0"/>
              <a:t> of the </a:t>
            </a:r>
            <a:r>
              <a:rPr lang="nl-BE" dirty="0" err="1"/>
              <a:t>potential</a:t>
            </a:r>
            <a:r>
              <a:rPr lang="nl-BE" dirty="0"/>
              <a:t> exposure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risks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/or </a:t>
            </a:r>
            <a:r>
              <a:rPr lang="nl-BE" dirty="0" err="1"/>
              <a:t>law</a:t>
            </a:r>
            <a:r>
              <a:rPr lang="nl-BE" dirty="0"/>
              <a:t> </a:t>
            </a:r>
            <a:r>
              <a:rPr lang="nl-BE" dirty="0" err="1" smtClean="0"/>
              <a:t>suits</a:t>
            </a:r>
            <a:r>
              <a:rPr lang="nl-BE" dirty="0" smtClean="0"/>
              <a:t> </a:t>
            </a:r>
            <a:r>
              <a:rPr lang="nl-BE" dirty="0" smtClean="0">
                <a:sym typeface="Wingdings" panose="05000000000000000000" pitchFamily="2" charset="2"/>
              </a:rPr>
              <a:t> t</a:t>
            </a:r>
            <a:r>
              <a:rPr lang="nl-BE" dirty="0" smtClean="0"/>
              <a:t>he </a:t>
            </a:r>
            <a:r>
              <a:rPr lang="nl-BE" dirty="0" err="1" smtClean="0"/>
              <a:t>criticity</a:t>
            </a:r>
            <a:r>
              <a:rPr lang="nl-BE" dirty="0" smtClean="0"/>
              <a:t> of </a:t>
            </a:r>
            <a:r>
              <a:rPr lang="nl-BE" dirty="0" err="1" smtClean="0"/>
              <a:t>each</a:t>
            </a:r>
            <a:r>
              <a:rPr lang="nl-BE" dirty="0" smtClean="0"/>
              <a:t> question is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indicated</a:t>
            </a:r>
            <a:r>
              <a:rPr lang="nl-BE" dirty="0" smtClean="0"/>
              <a:t>: no </a:t>
            </a:r>
            <a:r>
              <a:rPr lang="nl-BE" dirty="0" err="1" smtClean="0"/>
              <a:t>possibility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prioritize</a:t>
            </a:r>
            <a:r>
              <a:rPr lang="nl-BE" dirty="0" smtClean="0"/>
              <a:t>. 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  <a:p>
            <a:r>
              <a:rPr lang="nl-BE" b="1" dirty="0" err="1"/>
              <a:t>Credibility</a:t>
            </a:r>
            <a:r>
              <a:rPr lang="nl-BE" dirty="0"/>
              <a:t> of the </a:t>
            </a:r>
            <a:r>
              <a:rPr lang="nl-BE" dirty="0" err="1"/>
              <a:t>whole</a:t>
            </a:r>
            <a:r>
              <a:rPr lang="nl-BE" dirty="0"/>
              <a:t> RC </a:t>
            </a:r>
            <a:r>
              <a:rPr lang="nl-BE" dirty="0" err="1" smtClean="0"/>
              <a:t>self-assessent</a:t>
            </a:r>
            <a:r>
              <a:rPr lang="nl-BE" dirty="0" smtClean="0"/>
              <a:t> </a:t>
            </a:r>
            <a:r>
              <a:rPr lang="nl-BE" dirty="0" err="1" smtClean="0"/>
              <a:t>process</a:t>
            </a:r>
            <a:r>
              <a:rPr lang="nl-BE" dirty="0" smtClean="0"/>
              <a:t>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easily</a:t>
            </a:r>
            <a:r>
              <a:rPr lang="nl-BE" dirty="0" smtClean="0"/>
              <a:t> </a:t>
            </a:r>
            <a:r>
              <a:rPr lang="nl-BE" dirty="0" err="1" smtClean="0"/>
              <a:t>challenged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stakeholders</a:t>
            </a:r>
            <a:endParaRPr lang="nl-B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But…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768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Proposal</a:t>
            </a:r>
            <a:r>
              <a:rPr lang="nl-BE" dirty="0" smtClean="0"/>
              <a:t>: </a:t>
            </a:r>
            <a:endParaRPr lang="nl-BE" dirty="0"/>
          </a:p>
        </p:txBody>
      </p:sp>
      <p:graphicFrame>
        <p:nvGraphicFramePr>
          <p:cNvPr id="6" name="Diagramme 3"/>
          <p:cNvGraphicFramePr/>
          <p:nvPr>
            <p:extLst>
              <p:ext uri="{D42A27DB-BD31-4B8C-83A1-F6EECF244321}">
                <p14:modId xmlns:p14="http://schemas.microsoft.com/office/powerpoint/2010/main" val="3638384487"/>
              </p:ext>
            </p:extLst>
          </p:nvPr>
        </p:nvGraphicFramePr>
        <p:xfrm>
          <a:off x="149596" y="1124744"/>
          <a:ext cx="870709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035861"/>
              </p:ext>
            </p:extLst>
          </p:nvPr>
        </p:nvGraphicFramePr>
        <p:xfrm>
          <a:off x="4045943" y="3403277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Werkblad" showAsIcon="1" r:id="rId9" imgW="914400" imgH="771480" progId="Excel.Sheet.12">
                  <p:embed/>
                </p:oleObj>
              </mc:Choice>
              <mc:Fallback>
                <p:oleObj name="Werkblad" showAsIcon="1" r:id="rId9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045943" y="3403277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92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Thank you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734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Corporate Template">
  <a:themeElements>
    <a:clrScheme name="Custom 2">
      <a:dk1>
        <a:srgbClr val="00366C"/>
      </a:dk1>
      <a:lt1>
        <a:srgbClr val="FFFFFF"/>
      </a:lt1>
      <a:dk2>
        <a:srgbClr val="000000"/>
      </a:dk2>
      <a:lt2>
        <a:srgbClr val="FFFFFF"/>
      </a:lt2>
      <a:accent1>
        <a:srgbClr val="00366C"/>
      </a:accent1>
      <a:accent2>
        <a:srgbClr val="91C9E2"/>
      </a:accent2>
      <a:accent3>
        <a:srgbClr val="0077B3"/>
      </a:accent3>
      <a:accent4>
        <a:srgbClr val="6E88A6"/>
      </a:accent4>
      <a:accent5>
        <a:srgbClr val="9BBDD7"/>
      </a:accent5>
      <a:accent6>
        <a:srgbClr val="00599C"/>
      </a:accent6>
      <a:hlink>
        <a:srgbClr val="616162"/>
      </a:hlink>
      <a:folHlink>
        <a:srgbClr val="616162"/>
      </a:folHlink>
    </a:clrScheme>
    <a:fontScheme name="Azeli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Presentation1" id="{8C96D2D2-4665-44AC-A7A9-1BC9BB534BF8}" vid="{6DD001BB-E879-46EF-888D-8F547231C0D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resentation Template" ma:contentTypeID="0x010100A6D364EFEE3182409F1DFC2B49A578480E0062FE461C4A1EBA4385C8C71333FB844E" ma:contentTypeVersion="57" ma:contentTypeDescription="" ma:contentTypeScope="" ma:versionID="01790c46956ccd7ec911f0686fe0a7d6">
  <xsd:schema xmlns:xsd="http://www.w3.org/2001/XMLSchema" xmlns:xs="http://www.w3.org/2001/XMLSchema" xmlns:p="http://schemas.microsoft.com/office/2006/metadata/properties" xmlns:ns2="f52ea437-dba1-416d-9184-0b20baf9221b" xmlns:ns3="c643ddd7-48fa-4797-ad01-32c2294f7670" targetNamespace="http://schemas.microsoft.com/office/2006/metadata/properties" ma:root="true" ma:fieldsID="7e917b224d5affb5fda3a450ace8f3d5" ns2:_="" ns3:_="">
    <xsd:import namespace="f52ea437-dba1-416d-9184-0b20baf9221b"/>
    <xsd:import namespace="c643ddd7-48fa-4797-ad01-32c2294f7670"/>
    <xsd:element name="properties">
      <xsd:complexType>
        <xsd:sequence>
          <xsd:element name="documentManagement">
            <xsd:complexType>
              <xsd:all>
                <xsd:element ref="ns2:ContentLanguage" minOccurs="0"/>
                <xsd:element ref="ns2:Region" minOccurs="0"/>
                <xsd:element ref="ns2:IBA" minOccurs="0"/>
                <xsd:element ref="ns2:CF" minOccurs="0"/>
                <xsd:element ref="ns2:Country" minOccurs="0"/>
                <xsd:element ref="ns2:LegalEntity" minOccurs="0"/>
                <xsd:element ref="ns2:IBADepartment" minOccurs="0"/>
                <xsd:element ref="ns3:Audience" minOccurs="0"/>
                <xsd:element ref="ns3:Description" minOccurs="0"/>
                <xsd:element ref="ns3:RevisionDate"/>
                <xsd:element ref="ns3:ExpiryDate" minOccurs="0"/>
                <xsd:element ref="ns3:SourceSi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ea437-dba1-416d-9184-0b20baf9221b" elementFormDefault="qualified">
    <xsd:import namespace="http://schemas.microsoft.com/office/2006/documentManagement/types"/>
    <xsd:import namespace="http://schemas.microsoft.com/office/infopath/2007/PartnerControls"/>
    <xsd:element name="ContentLanguage" ma:index="2" nillable="true" ma:displayName="Content Language" ma:internalName="ContentLanguage" ma:showField="Title" ma:web="f52ea437-dba1-416d-9184-0b20baf9221b">
      <xsd:simpleType>
        <xsd:restriction base="dms:Lookup"/>
      </xsd:simpleType>
    </xsd:element>
    <xsd:element name="Region" ma:index="3" nillable="true" ma:displayName="Region(s)" ma:internalName="Region" ma:showField="Title" ma:web="f52ea437-dba1-416d-9184-0b20baf922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BA" ma:index="4" nillable="true" ma:displayName="IBA(s)" ma:internalName="IBA" ma:showField="Title" ma:web="f52ea437-dba1-416d-9184-0b20baf922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F" ma:index="5" nillable="true" ma:displayName="Corporate Service(s)" ma:internalName="CF" ma:showField="Title" ma:web="f52ea437-dba1-416d-9184-0b20baf922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ountry" ma:index="6" nillable="true" ma:displayName="Country" ma:internalName="Country" ma:showField="Title" ma:web="f52ea437-dba1-416d-9184-0b20baf9221b">
      <xsd:simpleType>
        <xsd:restriction base="dms:Lookup"/>
      </xsd:simpleType>
    </xsd:element>
    <xsd:element name="LegalEntity" ma:index="7" nillable="true" ma:displayName="Legal Entity" ma:internalName="LegalEntity" ma:showField="Title" ma:web="f52ea437-dba1-416d-9184-0b20baf9221b">
      <xsd:simpleType>
        <xsd:restriction base="dms:Lookup"/>
      </xsd:simpleType>
    </xsd:element>
    <xsd:element name="IBADepartment" ma:index="8" nillable="true" ma:displayName="IBA Department" ma:internalName="IBADepartment" ma:showField="Title" ma:web="f52ea437-dba1-416d-9184-0b20baf9221b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3ddd7-48fa-4797-ad01-32c2294f7670" elementFormDefault="qualified">
    <xsd:import namespace="http://schemas.microsoft.com/office/2006/documentManagement/types"/>
    <xsd:import namespace="http://schemas.microsoft.com/office/infopath/2007/PartnerControls"/>
    <xsd:element name="Audience" ma:index="9" nillable="true" ma:displayName="Target Audiences" ma:description="" ma:internalName="Audience">
      <xsd:simpleType>
        <xsd:restriction base="dms:Unknown"/>
      </xsd:simpleType>
    </xsd:element>
    <xsd:element name="Description" ma:index="10" nillable="true" ma:displayName="Description" ma:internalName="Description">
      <xsd:simpleType>
        <xsd:restriction base="dms:Note">
          <xsd:maxLength value="255"/>
        </xsd:restriction>
      </xsd:simpleType>
    </xsd:element>
    <xsd:element name="RevisionDate" ma:index="11" ma:displayName="Revision Date" ma:default="[today]" ma:format="DateOnly" ma:internalName="RevisionDate" ma:readOnly="false">
      <xsd:simpleType>
        <xsd:restriction base="dms:DateTime"/>
      </xsd:simpleType>
    </xsd:element>
    <xsd:element name="ExpiryDate" ma:index="12" nillable="true" ma:displayName="Expiry Date" ma:format="DateOnly" ma:internalName="ExpiryDate">
      <xsd:simpleType>
        <xsd:restriction base="dms:DateTime"/>
      </xsd:simpleType>
    </xsd:element>
    <xsd:element name="SourceSite" ma:index="13" nillable="true" ma:displayName="SourceSite" ma:internalName="SourceSi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c2e7977-48a4-40f8-94ff-8b2bb8f26088" ContentTypeId="0x010100A6D364EFEE3182409F1DFC2B49A578480E" PreviousValue="false"/>
</file>

<file path=customXml/item3.xml><?xml version="1.0" encoding="utf-8"?>
<p:properties xmlns:p="http://schemas.microsoft.com/office/2006/metadata/properties" xmlns:xsi="http://www.w3.org/2001/XMLSchema-instance">
  <documentManagement>
    <LegalEntity xmlns="f52ea437-dba1-416d-9184-0b20baf9221b" xsi:nil="true"/>
    <ContentLanguage xmlns="f52ea437-dba1-416d-9184-0b20baf9221b">1</ContentLanguage>
    <Region xmlns="f52ea437-dba1-416d-9184-0b20baf9221b"/>
    <IBADepartment xmlns="f52ea437-dba1-416d-9184-0b20baf9221b" xsi:nil="true"/>
    <Audience xmlns="c643ddd7-48fa-4797-ad01-32c2294f7670" xsi:nil="true"/>
    <Description xmlns="c643ddd7-48fa-4797-ad01-32c2294f7670" xsi:nil="true"/>
    <IBA xmlns="f52ea437-dba1-416d-9184-0b20baf9221b"/>
    <RevisionDate xmlns="c643ddd7-48fa-4797-ad01-32c2294f7670">2015-07-27T22:00:00+00:00</RevisionDate>
    <CF xmlns="f52ea437-dba1-416d-9184-0b20baf9221b">
      <Value>11</Value>
    </CF>
    <SourceSite xmlns="c643ddd7-48fa-4797-ad01-32c2294f7670">Communications</SourceSite>
    <Country xmlns="f52ea437-dba1-416d-9184-0b20baf9221b" xsi:nil="true"/>
    <ExpiryDate xmlns="c643ddd7-48fa-4797-ad01-32c2294f7670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682665-C3C6-4C06-8F54-B52A28866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2ea437-dba1-416d-9184-0b20baf9221b"/>
    <ds:schemaRef ds:uri="c643ddd7-48fa-4797-ad01-32c2294f76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538080-A001-466F-852C-129FA3FD08C9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6E8ABFA6-E93B-492D-8D0A-1F5D8202562D}">
  <ds:schemaRefs>
    <ds:schemaRef ds:uri="http://schemas.microsoft.com/office/2006/metadata/properties"/>
    <ds:schemaRef ds:uri="http://purl.org/dc/elements/1.1/"/>
    <ds:schemaRef ds:uri="c643ddd7-48fa-4797-ad01-32c2294f7670"/>
    <ds:schemaRef ds:uri="http://www.w3.org/XML/1998/namespace"/>
    <ds:schemaRef ds:uri="f52ea437-dba1-416d-9184-0b20baf9221b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1D4FB14-3F26-480A-BCAD-9268112D41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2384</TotalTime>
  <Words>346</Words>
  <Application>Microsoft Office PowerPoint</Application>
  <PresentationFormat>Diavoorstelling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Corporate Template</vt:lpstr>
      <vt:lpstr>think-cell Slide</vt:lpstr>
      <vt:lpstr>Werkblad</vt:lpstr>
      <vt:lpstr>FECC RC cttee meeting: Proposal for a tool to assess and improve RC performance in SMEs                                                                                Maria ALMENAR                   Head of Group SHEQ            Brussels, 8/09/2016 </vt:lpstr>
      <vt:lpstr>FECC European RC programme: Exception to the TPV</vt:lpstr>
      <vt:lpstr>The ICCTA self assessment questionnaire: </vt:lpstr>
      <vt:lpstr>But… </vt:lpstr>
      <vt:lpstr>Proposal: </vt:lpstr>
      <vt:lpstr>Thank you</vt:lpstr>
    </vt:vector>
  </TitlesOfParts>
  <Company>Azelis 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Marie-Louise Armitage</dc:creator>
  <cp:lastModifiedBy>admin</cp:lastModifiedBy>
  <cp:revision>287</cp:revision>
  <cp:lastPrinted>2016-07-14T15:26:07Z</cp:lastPrinted>
  <dcterms:created xsi:type="dcterms:W3CDTF">2015-12-21T12:19:57Z</dcterms:created>
  <dcterms:modified xsi:type="dcterms:W3CDTF">2016-11-21T19:38:01Z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0x010100A6D364EFEE3182409F1DFC2B49A578480E0062FE461C4A1EBA4385C8C71333FB844E</vt:lpwstr>
  </property>
  <property fmtid="{D5CDD505-2E9C-101B-9397-08002B2CF9AE}" pid="3" name="Order">
    <vt:r8>12700</vt:r8>
  </property>
  <property fmtid="{D5CDD505-2E9C-101B-9397-08002B2CF9AE}" pid="4" name="Categoryes">
    <vt:lpwstr>45</vt:lpwstr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SourceSite">
    <vt:lpwstr>Communications</vt:lpwstr>
  </property>
  <property fmtid="{D5CDD505-2E9C-101B-9397-08002B2CF9AE}" pid="8" name="RevisionDate">
    <vt:filetime>2015-07-27T22:00:00Z</vt:filetime>
  </property>
  <property fmtid="{D5CDD505-2E9C-101B-9397-08002B2CF9AE}" pid="9" name="ContentLanguage">
    <vt:lpwstr>1</vt:lpwstr>
  </property>
  <property fmtid="{D5CDD505-2E9C-101B-9397-08002B2CF9AE}" pid="10" name="CF">
    <vt:lpwstr>11;#</vt:lpwstr>
  </property>
</Properties>
</file>