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72" r:id="rId4"/>
    <p:sldId id="273" r:id="rId5"/>
    <p:sldId id="257" r:id="rId6"/>
    <p:sldId id="269" r:id="rId7"/>
    <p:sldId id="274" r:id="rId8"/>
    <p:sldId id="261" r:id="rId9"/>
    <p:sldId id="260" r:id="rId10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8" autoAdjust="0"/>
    <p:restoredTop sz="94652" autoAdjust="0"/>
  </p:normalViewPr>
  <p:slideViewPr>
    <p:cSldViewPr snapToGrid="0" snapToObjects="1">
      <p:cViewPr>
        <p:scale>
          <a:sx n="86" d="100"/>
          <a:sy n="86" d="100"/>
        </p:scale>
        <p:origin x="-224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werk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B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9D2EB-F06E-C841-B1E6-E23A165BEB30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1D7BE-7408-8A40-ABF3-E7623BC3767E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043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B2FCE-DAA6-5245-9AC7-993B4B819C27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08AF2-E90C-734B-8A20-EA938E33A9B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09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A34CB-1BCA-4643-80DC-2C64493E243D}" type="datetimeFigureOut">
              <a:rPr lang="nl-NL" smtClean="0"/>
              <a:pPr/>
              <a:t>11-12-2012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C20C-75E2-394D-9312-4FC99F26EE6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 9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Afbeelding 6" descr="filalBACDnamelogo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108" y="342816"/>
            <a:ext cx="4226560" cy="23876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3415229"/>
            <a:ext cx="8229600" cy="1454226"/>
          </a:xfrm>
        </p:spPr>
        <p:txBody>
          <a:bodyPr>
            <a:normAutofit/>
          </a:bodyPr>
          <a:lstStyle/>
          <a:p>
            <a:r>
              <a:rPr lang="nl-BE" b="1" dirty="0" smtClean="0">
                <a:solidFill>
                  <a:schemeClr val="tx2"/>
                </a:solidFill>
              </a:rPr>
              <a:t>RESPONSIBLE CARE WORKSHOP</a:t>
            </a:r>
            <a:br>
              <a:rPr lang="nl-BE" b="1" dirty="0" smtClean="0">
                <a:solidFill>
                  <a:schemeClr val="tx2"/>
                </a:solidFill>
              </a:rPr>
            </a:br>
            <a:r>
              <a:rPr lang="nl-BE" sz="2700" b="1" dirty="0" smtClean="0">
                <a:solidFill>
                  <a:schemeClr val="tx2"/>
                </a:solidFill>
              </a:rPr>
              <a:t>17 october 2012</a:t>
            </a:r>
            <a:endParaRPr lang="nl-BE" sz="2700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613" y="378010"/>
            <a:ext cx="3935730" cy="101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339797"/>
            <a:ext cx="737235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>
              <a:solidFill>
                <a:srgbClr val="0070C0"/>
              </a:solidFill>
            </a:endParaRPr>
          </a:p>
          <a:p>
            <a:r>
              <a:rPr lang="nl-BE" sz="2000" b="1" u="sng" dirty="0" smtClean="0">
                <a:solidFill>
                  <a:schemeClr val="accent1"/>
                </a:solidFill>
              </a:rPr>
              <a:t>OBJECTIVE OF THE RESPONSIBLE CARE WORKSHOP</a:t>
            </a:r>
            <a:endParaRPr lang="nl-BE" sz="2000" b="1" u="sng" dirty="0">
              <a:solidFill>
                <a:schemeClr val="accent1"/>
              </a:solidFill>
            </a:endParaRPr>
          </a:p>
          <a:p>
            <a:endParaRPr lang="nl-BE" sz="2000" b="1" dirty="0" smtClean="0">
              <a:solidFill>
                <a:schemeClr val="accent1"/>
              </a:solidFill>
            </a:endParaRPr>
          </a:p>
          <a:p>
            <a:r>
              <a:rPr lang="nl-BE" dirty="0" smtClean="0">
                <a:solidFill>
                  <a:schemeClr val="tx2"/>
                </a:solidFill>
              </a:rPr>
              <a:t>The Workshop has been organised in order to : </a:t>
            </a:r>
          </a:p>
          <a:p>
            <a:endParaRPr lang="nl-BE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BE" dirty="0" smtClean="0">
                <a:solidFill>
                  <a:schemeClr val="tx2"/>
                </a:solidFill>
              </a:rPr>
              <a:t>Refresh the BACD members on the Principles of Responsible Care</a:t>
            </a:r>
          </a:p>
          <a:p>
            <a:pPr marL="285750" indent="-285750">
              <a:buFont typeface="Wingdings" pitchFamily="2" charset="2"/>
              <a:buChar char="Ø"/>
            </a:pPr>
            <a:endParaRPr lang="nl-BE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BE" dirty="0" smtClean="0">
                <a:solidFill>
                  <a:schemeClr val="tx2"/>
                </a:solidFill>
              </a:rPr>
              <a:t>Refresh on the duties when applying the Responsible Care Program</a:t>
            </a:r>
            <a:r>
              <a:rPr lang="nl-BE" dirty="0">
                <a:solidFill>
                  <a:schemeClr val="tx2"/>
                </a:solidFill>
              </a:rPr>
              <a:t> </a:t>
            </a:r>
            <a:r>
              <a:rPr lang="nl-BE" dirty="0" smtClean="0">
                <a:solidFill>
                  <a:schemeClr val="tx2"/>
                </a:solidFill>
              </a:rPr>
              <a:t>in your company</a:t>
            </a:r>
          </a:p>
          <a:p>
            <a:pPr marL="285750" indent="-285750">
              <a:buFont typeface="Wingdings" pitchFamily="2" charset="2"/>
              <a:buChar char="Ø"/>
            </a:pPr>
            <a:endParaRPr lang="nl-BE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BE" dirty="0" smtClean="0">
                <a:solidFill>
                  <a:schemeClr val="tx2"/>
                </a:solidFill>
              </a:rPr>
              <a:t>Communicate the meaning of reporting the evolution of the Indices of Performance – IoP within the BACD</a:t>
            </a:r>
          </a:p>
          <a:p>
            <a:pPr marL="285750" indent="-285750">
              <a:buFont typeface="Wingdings" pitchFamily="2" charset="2"/>
              <a:buChar char="Ø"/>
            </a:pPr>
            <a:endParaRPr lang="nl-BE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BE" b="1" dirty="0" smtClean="0">
                <a:solidFill>
                  <a:schemeClr val="tx2"/>
                </a:solidFill>
              </a:rPr>
              <a:t>Allow the BACD members to communicate the Responsible Care actions, carried out within their company, in order to obtain the BACD recognition by receiving the </a:t>
            </a:r>
            <a:r>
              <a:rPr lang="nl-BE" b="1" u="sng" dirty="0" smtClean="0">
                <a:solidFill>
                  <a:schemeClr val="tx2"/>
                </a:solidFill>
              </a:rPr>
              <a:t>BACD Responsible Care Certificate</a:t>
            </a:r>
          </a:p>
          <a:p>
            <a:pPr lvl="1"/>
            <a:endParaRPr lang="nl-BE" u="sng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pic>
        <p:nvPicPr>
          <p:cNvPr id="3074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0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714374"/>
            <a:ext cx="737235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/>
                </a:solidFill>
              </a:rPr>
              <a:t>RESPONSIBLE CARE MISSION</a:t>
            </a:r>
          </a:p>
          <a:p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Defines </a:t>
            </a:r>
            <a:r>
              <a:rPr lang="en-US" dirty="0">
                <a:solidFill>
                  <a:schemeClr val="tx2"/>
                </a:solidFill>
              </a:rPr>
              <a:t>industry commitment to: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Improve safety, health, product stewardship and environmental performance of products and </a:t>
            </a:r>
            <a:r>
              <a:rPr lang="en-US" dirty="0" smtClean="0">
                <a:solidFill>
                  <a:schemeClr val="tx2"/>
                </a:solidFill>
              </a:rPr>
              <a:t>processes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Listen </a:t>
            </a:r>
            <a:r>
              <a:rPr lang="en-US" dirty="0">
                <a:solidFill>
                  <a:schemeClr val="tx2"/>
                </a:solidFill>
              </a:rPr>
              <a:t>and engage with </a:t>
            </a:r>
            <a:r>
              <a:rPr lang="en-US" dirty="0" smtClean="0">
                <a:solidFill>
                  <a:schemeClr val="tx2"/>
                </a:solidFill>
              </a:rPr>
              <a:t>stakeholders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Contribute </a:t>
            </a:r>
            <a:r>
              <a:rPr lang="en-US" dirty="0">
                <a:solidFill>
                  <a:schemeClr val="tx2"/>
                </a:solidFill>
              </a:rPr>
              <a:t>to sustainable development and corporate responsibility </a:t>
            </a:r>
            <a:r>
              <a:rPr lang="en-US" dirty="0" smtClean="0">
                <a:solidFill>
                  <a:schemeClr val="tx2"/>
                </a:solidFill>
              </a:rPr>
              <a:t>programs</a:t>
            </a:r>
            <a:endParaRPr lang="en-US" dirty="0">
              <a:solidFill>
                <a:schemeClr val="tx2"/>
              </a:solidFill>
            </a:endParaRPr>
          </a:p>
          <a:p>
            <a:pPr lvl="1">
              <a:buFontTx/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Provides companies with a management platform to: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Realize internal value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Enhance dialogue with stakeholders and international </a:t>
            </a:r>
            <a:r>
              <a:rPr lang="en-US" dirty="0" smtClean="0">
                <a:solidFill>
                  <a:schemeClr val="tx2"/>
                </a:solidFill>
              </a:rPr>
              <a:t>organisations</a:t>
            </a:r>
            <a:endParaRPr lang="en-US" dirty="0">
              <a:solidFill>
                <a:schemeClr val="tx2"/>
              </a:solidFill>
            </a:endParaRPr>
          </a:p>
          <a:p>
            <a:endParaRPr lang="nl-BE" b="1" dirty="0" smtClean="0"/>
          </a:p>
          <a:p>
            <a:pPr marL="285750" indent="-285750">
              <a:buFont typeface="Wingdings" pitchFamily="2" charset="2"/>
              <a:buChar char="Ø"/>
            </a:pPr>
            <a:endParaRPr lang="nl-BE" b="1" dirty="0" smtClean="0"/>
          </a:p>
          <a:p>
            <a:r>
              <a:rPr lang="nl-BE" dirty="0" smtClean="0"/>
              <a:t>	</a:t>
            </a: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pic>
        <p:nvPicPr>
          <p:cNvPr id="9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339797"/>
            <a:ext cx="737235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nl-BE" dirty="0" smtClean="0"/>
          </a:p>
          <a:p>
            <a:r>
              <a:rPr lang="nl-BE" sz="2000" b="1" u="sng" dirty="0">
                <a:solidFill>
                  <a:schemeClr val="accent1"/>
                </a:solidFill>
              </a:rPr>
              <a:t>EIGHT GUIDING PRINCIPLES OF </a:t>
            </a:r>
            <a:r>
              <a:rPr lang="nl-BE" sz="2000" b="1" u="sng" dirty="0" smtClean="0">
                <a:solidFill>
                  <a:schemeClr val="accent1"/>
                </a:solidFill>
              </a:rPr>
              <a:t>RESPONSIBLE </a:t>
            </a:r>
            <a:r>
              <a:rPr lang="nl-BE" sz="2000" b="1" u="sng" dirty="0">
                <a:solidFill>
                  <a:schemeClr val="accent1"/>
                </a:solidFill>
              </a:rPr>
              <a:t>CARE</a:t>
            </a:r>
          </a:p>
          <a:p>
            <a:endParaRPr lang="nl-BE" sz="2000" b="1" u="sng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1. </a:t>
            </a:r>
            <a:r>
              <a:rPr lang="en-US" b="1" dirty="0">
                <a:solidFill>
                  <a:schemeClr val="accent1"/>
                </a:solidFill>
              </a:rPr>
              <a:t>Legal requirements.</a:t>
            </a:r>
            <a:endParaRPr lang="nl-BE" dirty="0">
              <a:solidFill>
                <a:schemeClr val="accent1"/>
              </a:solidFill>
            </a:endParaRP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tx2"/>
                </a:solidFill>
              </a:rPr>
              <a:t>Comply with </a:t>
            </a:r>
            <a:r>
              <a:rPr lang="en-US" dirty="0">
                <a:solidFill>
                  <a:schemeClr val="tx2"/>
                </a:solidFill>
              </a:rPr>
              <a:t>all legal regulations and </a:t>
            </a:r>
            <a:r>
              <a:rPr lang="en-US" dirty="0" smtClean="0">
                <a:solidFill>
                  <a:schemeClr val="tx2"/>
                </a:solidFill>
              </a:rPr>
              <a:t>requirements,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 smtClean="0">
                <a:solidFill>
                  <a:schemeClr val="tx2"/>
                </a:solidFill>
              </a:rPr>
              <a:t>operate in 	accordance</a:t>
            </a:r>
            <a:r>
              <a:rPr lang="nl-BE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with </a:t>
            </a:r>
            <a:r>
              <a:rPr lang="en-US" dirty="0">
                <a:solidFill>
                  <a:schemeClr val="tx2"/>
                </a:solidFill>
              </a:rPr>
              <a:t>both government and industry codes of practice and </a:t>
            </a:r>
            <a:r>
              <a:rPr lang="en-US" dirty="0" smtClean="0">
                <a:solidFill>
                  <a:schemeClr val="tx2"/>
                </a:solidFill>
              </a:rPr>
              <a:t>	guidance </a:t>
            </a:r>
            <a:r>
              <a:rPr lang="en-US" dirty="0">
                <a:solidFill>
                  <a:schemeClr val="tx2"/>
                </a:solidFill>
              </a:rPr>
              <a:t>associated with </a:t>
            </a:r>
            <a:r>
              <a:rPr lang="en-US" dirty="0" smtClean="0">
                <a:solidFill>
                  <a:schemeClr val="tx2"/>
                </a:solidFill>
              </a:rPr>
              <a:t>heir</a:t>
            </a:r>
            <a:r>
              <a:rPr lang="nl-BE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chemical </a:t>
            </a:r>
            <a:r>
              <a:rPr lang="en-US" dirty="0">
                <a:solidFill>
                  <a:schemeClr val="tx2"/>
                </a:solidFill>
              </a:rPr>
              <a:t>activities.</a:t>
            </a:r>
            <a:endParaRPr lang="nl-BE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 </a:t>
            </a:r>
            <a:endParaRPr lang="nl-BE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2</a:t>
            </a:r>
            <a:r>
              <a:rPr lang="en-US" b="1" dirty="0">
                <a:solidFill>
                  <a:schemeClr val="accent1"/>
                </a:solidFill>
              </a:rPr>
              <a:t>. Management of risk.</a:t>
            </a:r>
            <a:endParaRPr lang="nl-BE" dirty="0">
              <a:solidFill>
                <a:schemeClr val="accent1"/>
              </a:solidFill>
            </a:endParaRP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tx2"/>
                </a:solidFill>
              </a:rPr>
              <a:t>Ensure </a:t>
            </a:r>
            <a:r>
              <a:rPr lang="en-US" dirty="0">
                <a:solidFill>
                  <a:schemeClr val="tx2"/>
                </a:solidFill>
              </a:rPr>
              <a:t>that their activities do not present an unacceptable level of risk </a:t>
            </a:r>
            <a:r>
              <a:rPr lang="en-US" dirty="0" smtClean="0">
                <a:solidFill>
                  <a:schemeClr val="tx2"/>
                </a:solidFill>
              </a:rPr>
              <a:t>	to employees,</a:t>
            </a:r>
            <a:r>
              <a:rPr lang="nl-BE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contractors</a:t>
            </a:r>
            <a:r>
              <a:rPr lang="en-US" dirty="0">
                <a:solidFill>
                  <a:schemeClr val="tx2"/>
                </a:solidFill>
              </a:rPr>
              <a:t>, customers, the public or the environment.</a:t>
            </a:r>
            <a:endParaRPr lang="nl-BE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 </a:t>
            </a:r>
            <a:endParaRPr lang="nl-BE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b="1" dirty="0">
                <a:solidFill>
                  <a:schemeClr val="accent1"/>
                </a:solidFill>
              </a:rPr>
              <a:t>. Policies and documentation.</a:t>
            </a:r>
            <a:endParaRPr lang="nl-BE" dirty="0">
              <a:solidFill>
                <a:schemeClr val="accent1"/>
              </a:solidFill>
            </a:endParaRP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tx2"/>
                </a:solidFill>
              </a:rPr>
              <a:t>Have </a:t>
            </a:r>
            <a:r>
              <a:rPr lang="en-US" dirty="0">
                <a:solidFill>
                  <a:schemeClr val="tx2"/>
                </a:solidFill>
              </a:rPr>
              <a:t>written documentation, which covers their activities, and ensure </a:t>
            </a:r>
            <a:r>
              <a:rPr lang="en-US" dirty="0" smtClean="0">
                <a:solidFill>
                  <a:schemeClr val="tx2"/>
                </a:solidFill>
              </a:rPr>
              <a:t>	that </a:t>
            </a:r>
            <a:r>
              <a:rPr lang="en-US" dirty="0">
                <a:solidFill>
                  <a:schemeClr val="tx2"/>
                </a:solidFill>
              </a:rPr>
              <a:t>their </a:t>
            </a:r>
            <a:r>
              <a:rPr lang="en-US" dirty="0" smtClean="0">
                <a:solidFill>
                  <a:schemeClr val="tx2"/>
                </a:solidFill>
              </a:rPr>
              <a:t>health,</a:t>
            </a:r>
            <a:r>
              <a:rPr lang="nl-BE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safety </a:t>
            </a:r>
            <a:r>
              <a:rPr lang="en-US" dirty="0">
                <a:solidFill>
                  <a:schemeClr val="tx2"/>
                </a:solidFill>
              </a:rPr>
              <a:t>and environmental policies reflect their </a:t>
            </a:r>
            <a:r>
              <a:rPr lang="en-US" dirty="0" smtClean="0">
                <a:solidFill>
                  <a:schemeClr val="tx2"/>
                </a:solidFill>
              </a:rPr>
              <a:t>	commitment </a:t>
            </a:r>
            <a:r>
              <a:rPr lang="en-US" dirty="0">
                <a:solidFill>
                  <a:schemeClr val="tx2"/>
                </a:solidFill>
              </a:rPr>
              <a:t>to </a:t>
            </a:r>
            <a:r>
              <a:rPr lang="en-US" i="1" dirty="0">
                <a:solidFill>
                  <a:schemeClr val="tx2"/>
                </a:solidFill>
              </a:rPr>
              <a:t>A Joint </a:t>
            </a:r>
            <a:r>
              <a:rPr lang="en-US" i="1" dirty="0" smtClean="0">
                <a:solidFill>
                  <a:schemeClr val="tx2"/>
                </a:solidFill>
              </a:rPr>
              <a:t>Responsible</a:t>
            </a:r>
            <a:r>
              <a:rPr lang="nl-BE" dirty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Distribution/Responsible </a:t>
            </a:r>
            <a:r>
              <a:rPr lang="en-US" i="1" dirty="0">
                <a:solidFill>
                  <a:schemeClr val="tx2"/>
                </a:solidFill>
              </a:rPr>
              <a:t>Care </a:t>
            </a:r>
            <a:r>
              <a:rPr lang="en-US" i="1" dirty="0" smtClean="0">
                <a:solidFill>
                  <a:schemeClr val="tx2"/>
                </a:solidFill>
              </a:rPr>
              <a:t>	Programme </a:t>
            </a:r>
            <a:r>
              <a:rPr lang="en-US" dirty="0">
                <a:solidFill>
                  <a:schemeClr val="tx2"/>
                </a:solidFill>
              </a:rPr>
              <a:t>as an integral part of their business strategy.</a:t>
            </a:r>
            <a:endParaRPr lang="nl-BE" dirty="0">
              <a:solidFill>
                <a:schemeClr val="tx2"/>
              </a:solidFill>
            </a:endParaRPr>
          </a:p>
          <a:p>
            <a:r>
              <a:rPr lang="en-US" dirty="0"/>
              <a:t> </a:t>
            </a:r>
            <a:endParaRPr lang="nl-BE" dirty="0"/>
          </a:p>
          <a:p>
            <a:r>
              <a:rPr lang="en-US" dirty="0"/>
              <a:t> </a:t>
            </a:r>
            <a:endParaRPr lang="nl-BE" dirty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pic>
        <p:nvPicPr>
          <p:cNvPr id="9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4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339797"/>
            <a:ext cx="737235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b="1" u="sng" dirty="0" smtClean="0">
              <a:solidFill>
                <a:schemeClr val="accent1"/>
              </a:solidFill>
            </a:endParaRPr>
          </a:p>
          <a:p>
            <a:r>
              <a:rPr lang="nl-BE" b="1" u="sng" dirty="0" smtClean="0">
                <a:solidFill>
                  <a:schemeClr val="accent1"/>
                </a:solidFill>
              </a:rPr>
              <a:t>EIGHT </a:t>
            </a:r>
            <a:r>
              <a:rPr lang="nl-BE" b="1" u="sng" dirty="0">
                <a:solidFill>
                  <a:schemeClr val="accent1"/>
                </a:solidFill>
              </a:rPr>
              <a:t>GUIDING PRINCIPLES OF RESPONSIBLE CARE</a:t>
            </a:r>
          </a:p>
          <a:p>
            <a:pPr marL="285750" indent="-285750">
              <a:buFont typeface="Wingdings" pitchFamily="2" charset="2"/>
              <a:buChar char="Ø"/>
            </a:pPr>
            <a:endParaRPr lang="nl-BE" b="1" dirty="0" smtClean="0"/>
          </a:p>
          <a:p>
            <a:r>
              <a:rPr lang="nl-BE" dirty="0" smtClean="0">
                <a:solidFill>
                  <a:schemeClr val="accent1"/>
                </a:solidFill>
              </a:rPr>
              <a:t>4</a:t>
            </a:r>
            <a:r>
              <a:rPr lang="en-US" dirty="0" smtClean="0">
                <a:solidFill>
                  <a:schemeClr val="accent1"/>
                </a:solidFill>
              </a:rPr>
              <a:t>. </a:t>
            </a:r>
            <a:r>
              <a:rPr lang="en-US" b="1" dirty="0">
                <a:solidFill>
                  <a:schemeClr val="accent1"/>
                </a:solidFill>
              </a:rPr>
              <a:t>Provision of information.</a:t>
            </a:r>
            <a:endParaRPr lang="nl-BE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	Provide </a:t>
            </a:r>
            <a:r>
              <a:rPr lang="en-US" dirty="0">
                <a:solidFill>
                  <a:schemeClr val="tx2"/>
                </a:solidFill>
              </a:rPr>
              <a:t>relevant health safety and environmental information on </a:t>
            </a:r>
            <a:r>
              <a:rPr lang="en-US" dirty="0" smtClean="0">
                <a:solidFill>
                  <a:schemeClr val="tx2"/>
                </a:solidFill>
              </a:rPr>
              <a:t>	company </a:t>
            </a:r>
            <a:r>
              <a:rPr lang="en-US" dirty="0">
                <a:solidFill>
                  <a:schemeClr val="tx2"/>
                </a:solidFill>
              </a:rPr>
              <a:t>products </a:t>
            </a:r>
            <a:r>
              <a:rPr lang="en-US" dirty="0" smtClean="0">
                <a:solidFill>
                  <a:schemeClr val="tx2"/>
                </a:solidFill>
              </a:rPr>
              <a:t>and</a:t>
            </a:r>
            <a:r>
              <a:rPr lang="nl-BE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activities </a:t>
            </a:r>
            <a:r>
              <a:rPr lang="en-US" dirty="0">
                <a:solidFill>
                  <a:schemeClr val="tx2"/>
                </a:solidFill>
              </a:rPr>
              <a:t>to employees, contractors, customers, </a:t>
            </a:r>
            <a:r>
              <a:rPr lang="en-US" dirty="0" smtClean="0">
                <a:solidFill>
                  <a:schemeClr val="tx2"/>
                </a:solidFill>
              </a:rPr>
              <a:t>	statutory </a:t>
            </a:r>
            <a:r>
              <a:rPr lang="en-US" dirty="0">
                <a:solidFill>
                  <a:schemeClr val="tx2"/>
                </a:solidFill>
              </a:rPr>
              <a:t>bodies and the public.</a:t>
            </a:r>
            <a:endParaRPr lang="nl-BE" dirty="0">
              <a:solidFill>
                <a:schemeClr val="tx2"/>
              </a:solidFill>
            </a:endParaRPr>
          </a:p>
          <a:p>
            <a:r>
              <a:rPr lang="en-US" dirty="0"/>
              <a:t> </a:t>
            </a:r>
            <a:endParaRPr lang="nl-BE" dirty="0"/>
          </a:p>
          <a:p>
            <a:r>
              <a:rPr lang="en-US" dirty="0">
                <a:solidFill>
                  <a:schemeClr val="accent1"/>
                </a:solidFill>
              </a:rPr>
              <a:t>5. </a:t>
            </a:r>
            <a:r>
              <a:rPr lang="en-US" b="1" dirty="0">
                <a:solidFill>
                  <a:schemeClr val="accent1"/>
                </a:solidFill>
              </a:rPr>
              <a:t>Training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nl-BE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	Ensure </a:t>
            </a:r>
            <a:r>
              <a:rPr lang="en-US" dirty="0">
                <a:solidFill>
                  <a:schemeClr val="tx2"/>
                </a:solidFill>
              </a:rPr>
              <a:t>that all employees are aware of their commitment and provide </a:t>
            </a:r>
            <a:r>
              <a:rPr lang="en-US" dirty="0" smtClean="0">
                <a:solidFill>
                  <a:schemeClr val="tx2"/>
                </a:solidFill>
              </a:rPr>
              <a:t>	the training</a:t>
            </a:r>
            <a:r>
              <a:rPr lang="nl-BE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necessary </a:t>
            </a:r>
            <a:r>
              <a:rPr lang="en-US" dirty="0">
                <a:solidFill>
                  <a:schemeClr val="tx2"/>
                </a:solidFill>
              </a:rPr>
              <a:t>to enable them to be involved in the </a:t>
            </a:r>
            <a:r>
              <a:rPr lang="en-US" dirty="0" smtClean="0">
                <a:solidFill>
                  <a:schemeClr val="tx2"/>
                </a:solidFill>
              </a:rPr>
              <a:t>	achievement </a:t>
            </a:r>
            <a:r>
              <a:rPr lang="en-US" dirty="0">
                <a:solidFill>
                  <a:schemeClr val="tx2"/>
                </a:solidFill>
              </a:rPr>
              <a:t>of health, safety </a:t>
            </a:r>
            <a:r>
              <a:rPr lang="en-US" dirty="0" smtClean="0">
                <a:solidFill>
                  <a:schemeClr val="tx2"/>
                </a:solidFill>
              </a:rPr>
              <a:t>and</a:t>
            </a:r>
            <a:r>
              <a:rPr lang="nl-BE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environmental </a:t>
            </a:r>
            <a:r>
              <a:rPr lang="en-US" dirty="0">
                <a:solidFill>
                  <a:schemeClr val="tx2"/>
                </a:solidFill>
              </a:rPr>
              <a:t>objectives.</a:t>
            </a:r>
            <a:endParaRPr lang="nl-BE" dirty="0">
              <a:solidFill>
                <a:schemeClr val="tx2"/>
              </a:solidFill>
            </a:endParaRPr>
          </a:p>
          <a:p>
            <a:r>
              <a:rPr lang="en-US" dirty="0"/>
              <a:t> </a:t>
            </a:r>
            <a:endParaRPr lang="nl-BE" dirty="0"/>
          </a:p>
          <a:p>
            <a:r>
              <a:rPr lang="en-US" dirty="0">
                <a:solidFill>
                  <a:schemeClr val="accent1"/>
                </a:solidFill>
              </a:rPr>
              <a:t>6. </a:t>
            </a:r>
            <a:r>
              <a:rPr lang="en-US" b="1" dirty="0">
                <a:solidFill>
                  <a:schemeClr val="accent1"/>
                </a:solidFill>
              </a:rPr>
              <a:t>Emergency response.</a:t>
            </a:r>
            <a:endParaRPr lang="nl-BE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	Establish </a:t>
            </a:r>
            <a:r>
              <a:rPr lang="en-US" dirty="0">
                <a:solidFill>
                  <a:schemeClr val="tx2"/>
                </a:solidFill>
              </a:rPr>
              <a:t>and maintain an appropriate emergency response system.</a:t>
            </a:r>
            <a:endParaRPr lang="nl-BE" dirty="0">
              <a:solidFill>
                <a:schemeClr val="tx2"/>
              </a:solidFill>
            </a:endParaRPr>
          </a:p>
          <a:p>
            <a:endParaRPr lang="nl-BE" dirty="0" smtClean="0">
              <a:solidFill>
                <a:schemeClr val="tx2"/>
              </a:solidFill>
            </a:endParaRP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847571533"/>
              </p:ext>
            </p:extLst>
          </p:nvPr>
        </p:nvGraphicFramePr>
        <p:xfrm>
          <a:off x="1557565" y="3103153"/>
          <a:ext cx="5972175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9" name="TextBox 7"/>
          <p:cNvSpPr txBox="1"/>
          <p:nvPr/>
        </p:nvSpPr>
        <p:spPr>
          <a:xfrm>
            <a:off x="914400" y="339797"/>
            <a:ext cx="73723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b="1" u="sng" dirty="0" smtClean="0">
              <a:solidFill>
                <a:schemeClr val="accent1"/>
              </a:solidFill>
            </a:endParaRPr>
          </a:p>
          <a:p>
            <a:r>
              <a:rPr lang="nl-BE" b="1" u="sng" dirty="0" smtClean="0">
                <a:solidFill>
                  <a:schemeClr val="accent1"/>
                </a:solidFill>
              </a:rPr>
              <a:t>EIGHT GUIDING PRINCIPLES OF RESPONSIBLE CARE</a:t>
            </a:r>
          </a:p>
          <a:p>
            <a:pPr marL="285750" indent="-285750">
              <a:buFont typeface="Wingdings" pitchFamily="2" charset="2"/>
              <a:buChar char="Ø"/>
            </a:pPr>
            <a:endParaRPr lang="nl-BE" b="1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7. </a:t>
            </a:r>
            <a:r>
              <a:rPr lang="en-US" b="1" dirty="0" smtClean="0">
                <a:solidFill>
                  <a:schemeClr val="accent1"/>
                </a:solidFill>
              </a:rPr>
              <a:t>Ongoing improvements.</a:t>
            </a:r>
            <a:endParaRPr lang="nl-BE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	Support and participate in those activities that will improve the quality 	of their own</a:t>
            </a:r>
            <a:r>
              <a:rPr lang="nl-BE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operations and strengthen health, safety and 	environmental consciousness and awareness.</a:t>
            </a:r>
            <a:endParaRPr lang="nl-BE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 </a:t>
            </a:r>
            <a:endParaRPr lang="nl-BE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8. </a:t>
            </a:r>
            <a:r>
              <a:rPr lang="en-US" b="1" dirty="0" smtClean="0">
                <a:solidFill>
                  <a:schemeClr val="accent1"/>
                </a:solidFill>
              </a:rPr>
              <a:t>Community interaction.</a:t>
            </a:r>
            <a:endParaRPr lang="nl-BE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	Maintain an awareness of and respond to community concerns that 	relate to their</a:t>
            </a:r>
            <a:r>
              <a:rPr lang="nl-BE" dirty="0" smtClean="0">
                <a:solidFill>
                  <a:schemeClr val="tx2"/>
                </a:solidFill>
              </a:rPr>
              <a:t> </a:t>
            </a:r>
            <a:r>
              <a:rPr lang="nl-NL" dirty="0" smtClean="0">
                <a:solidFill>
                  <a:schemeClr val="tx2"/>
                </a:solidFill>
              </a:rPr>
              <a:t>activities.</a:t>
            </a:r>
            <a:endParaRPr lang="nl-BE" dirty="0" smtClean="0">
              <a:solidFill>
                <a:schemeClr val="tx2"/>
              </a:solidFill>
            </a:endParaRPr>
          </a:p>
          <a:p>
            <a:r>
              <a:rPr lang="nl-NL" dirty="0" smtClean="0">
                <a:solidFill>
                  <a:schemeClr val="tx2"/>
                </a:solidFill>
              </a:rPr>
              <a:t> </a:t>
            </a:r>
            <a:endParaRPr lang="nl-BE" dirty="0" smtClean="0">
              <a:solidFill>
                <a:schemeClr val="tx2"/>
              </a:solidFill>
            </a:endParaRPr>
          </a:p>
          <a:p>
            <a:endParaRPr lang="nl-BE" dirty="0" smtClean="0">
              <a:solidFill>
                <a:schemeClr val="tx2"/>
              </a:solidFill>
            </a:endParaRP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pic>
        <p:nvPicPr>
          <p:cNvPr id="10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339797"/>
            <a:ext cx="737235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 smtClean="0">
                <a:solidFill>
                  <a:schemeClr val="accent1"/>
                </a:solidFill>
              </a:rPr>
              <a:t>COMMITMENT TO THE RESPONSIBLE CARE PROGRAM</a:t>
            </a:r>
            <a:endParaRPr lang="nl-BE" b="1" u="sng" dirty="0">
              <a:solidFill>
                <a:schemeClr val="accent1"/>
              </a:solidFill>
            </a:endParaRPr>
          </a:p>
          <a:p>
            <a:endParaRPr lang="nl-BE" b="1" u="sng" dirty="0" smtClean="0">
              <a:solidFill>
                <a:schemeClr val="accent1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BE" dirty="0" smtClean="0">
                <a:solidFill>
                  <a:schemeClr val="tx2"/>
                </a:solidFill>
              </a:rPr>
              <a:t>CEO Commitment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nl-BE" dirty="0" smtClean="0">
                <a:solidFill>
                  <a:schemeClr val="tx2"/>
                </a:solidFill>
              </a:rPr>
              <a:t>Commitment to continuous improvement of environmental, health and safety performance and knowledge</a:t>
            </a:r>
          </a:p>
          <a:p>
            <a:endParaRPr lang="nl-BE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BE" dirty="0" smtClean="0">
                <a:solidFill>
                  <a:schemeClr val="tx2"/>
                </a:solidFill>
              </a:rPr>
              <a:t>Appointment of a Responsible Care Coordinator</a:t>
            </a:r>
          </a:p>
          <a:p>
            <a:pPr marL="285750" indent="-285750">
              <a:buFont typeface="Wingdings" pitchFamily="2" charset="2"/>
              <a:buChar char="Ø"/>
            </a:pPr>
            <a:endParaRPr lang="nl-BE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BE" dirty="0" smtClean="0">
                <a:solidFill>
                  <a:schemeClr val="tx2"/>
                </a:solidFill>
              </a:rPr>
              <a:t>Third Party Verification</a:t>
            </a:r>
            <a:endParaRPr lang="nl-BE" dirty="0">
              <a:solidFill>
                <a:schemeClr val="tx2"/>
              </a:solidFill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nl-BE" dirty="0" smtClean="0">
                <a:solidFill>
                  <a:schemeClr val="tx2"/>
                </a:solidFill>
              </a:rPr>
              <a:t>To evaluate quality, safety, security and environmental performance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nl-BE" dirty="0" smtClean="0">
                <a:solidFill>
                  <a:schemeClr val="tx2"/>
                </a:solidFill>
              </a:rPr>
              <a:t>ESAD is an optimal</a:t>
            </a:r>
            <a:r>
              <a:rPr lang="nl-BE" dirty="0">
                <a:solidFill>
                  <a:schemeClr val="tx2"/>
                </a:solidFill>
              </a:rPr>
              <a:t> </a:t>
            </a:r>
            <a:r>
              <a:rPr lang="nl-BE" dirty="0" smtClean="0">
                <a:solidFill>
                  <a:schemeClr val="tx2"/>
                </a:solidFill>
              </a:rPr>
              <a:t>tool for checking the Responsible Care implementation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nl-BE" dirty="0" smtClean="0">
                <a:solidFill>
                  <a:schemeClr val="tx2"/>
                </a:solidFill>
              </a:rPr>
              <a:t>Can also be done by self assessment verified by ISO 9001</a:t>
            </a:r>
          </a:p>
          <a:p>
            <a:pPr lvl="1"/>
            <a:r>
              <a:rPr lang="nl-BE" dirty="0" smtClean="0">
                <a:solidFill>
                  <a:schemeClr val="tx2"/>
                </a:solidFill>
              </a:rPr>
              <a:t> </a:t>
            </a:r>
            <a:endParaRPr lang="nl-BE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BE" dirty="0" smtClean="0">
                <a:solidFill>
                  <a:schemeClr val="tx2"/>
                </a:solidFill>
              </a:rPr>
              <a:t>Improvement Action Plan</a:t>
            </a:r>
          </a:p>
          <a:p>
            <a:pPr marL="285750" indent="-285750">
              <a:buFont typeface="Wingdings" pitchFamily="2" charset="2"/>
              <a:buChar char="Ø"/>
            </a:pPr>
            <a:endParaRPr lang="nl-BE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nl-BE" dirty="0" smtClean="0">
                <a:solidFill>
                  <a:schemeClr val="tx2"/>
                </a:solidFill>
              </a:rPr>
              <a:t>Reporting Indices of Performance – IoP once a year</a:t>
            </a:r>
          </a:p>
          <a:p>
            <a:pPr marL="285750" indent="-285750">
              <a:buFont typeface="Wingdings" pitchFamily="2" charset="2"/>
              <a:buChar char="Ø"/>
            </a:pPr>
            <a:endParaRPr lang="nl-BE" dirty="0">
              <a:solidFill>
                <a:schemeClr val="tx2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endParaRPr lang="nl-BE" dirty="0" smtClean="0">
              <a:solidFill>
                <a:schemeClr val="tx2"/>
              </a:solidFill>
            </a:endParaRPr>
          </a:p>
          <a:p>
            <a:endParaRPr lang="nl-BE" dirty="0" smtClean="0">
              <a:solidFill>
                <a:schemeClr val="tx2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endParaRPr lang="nl-BE" dirty="0" smtClean="0">
              <a:solidFill>
                <a:schemeClr val="tx2"/>
              </a:solidFill>
            </a:endParaRPr>
          </a:p>
          <a:p>
            <a:pPr lvl="1"/>
            <a:endParaRPr lang="nl-BE" dirty="0" smtClean="0"/>
          </a:p>
          <a:p>
            <a:pPr lvl="1"/>
            <a:endParaRPr lang="nl-BE" dirty="0"/>
          </a:p>
        </p:txBody>
      </p:sp>
      <p:pic>
        <p:nvPicPr>
          <p:cNvPr id="9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174542"/>
            <a:ext cx="737235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u="sng" dirty="0" smtClean="0">
                <a:solidFill>
                  <a:srgbClr val="0070C0"/>
                </a:solidFill>
              </a:rPr>
              <a:t>BACD RESPONSIBLE CARE CERTIFICATE</a:t>
            </a:r>
            <a:endParaRPr lang="nl-BE" dirty="0"/>
          </a:p>
          <a:p>
            <a:r>
              <a:rPr lang="nl-NL" dirty="0"/>
              <a:t> </a:t>
            </a:r>
            <a:endParaRPr lang="nl-BE" dirty="0"/>
          </a:p>
          <a:p>
            <a:r>
              <a:rPr lang="nl-BE" sz="1600" b="1" dirty="0">
                <a:solidFill>
                  <a:schemeClr val="tx2"/>
                </a:solidFill>
              </a:rPr>
              <a:t>De </a:t>
            </a:r>
            <a:r>
              <a:rPr lang="nl-BE" sz="1600" b="1" dirty="0" err="1">
                <a:solidFill>
                  <a:schemeClr val="tx2"/>
                </a:solidFill>
              </a:rPr>
              <a:t>Belgian</a:t>
            </a:r>
            <a:r>
              <a:rPr lang="nl-BE" sz="1600" b="1" dirty="0">
                <a:solidFill>
                  <a:schemeClr val="tx2"/>
                </a:solidFill>
              </a:rPr>
              <a:t> Association of Chemical </a:t>
            </a:r>
            <a:r>
              <a:rPr lang="nl-BE" sz="1600" b="1" dirty="0" err="1">
                <a:solidFill>
                  <a:schemeClr val="tx2"/>
                </a:solidFill>
              </a:rPr>
              <a:t>Distributors</a:t>
            </a:r>
            <a:r>
              <a:rPr lang="nl-BE" sz="1600" b="1" dirty="0">
                <a:solidFill>
                  <a:schemeClr val="tx2"/>
                </a:solidFill>
              </a:rPr>
              <a:t> BACD, met zetel in de Auguste </a:t>
            </a:r>
            <a:r>
              <a:rPr lang="nl-BE" sz="1600" b="1" dirty="0" err="1">
                <a:solidFill>
                  <a:schemeClr val="tx2"/>
                </a:solidFill>
              </a:rPr>
              <a:t>Reyerslaan</a:t>
            </a:r>
            <a:r>
              <a:rPr lang="nl-BE" sz="1600" b="1" dirty="0">
                <a:solidFill>
                  <a:schemeClr val="tx2"/>
                </a:solidFill>
              </a:rPr>
              <a:t>, 80 te1030 - Brussel bevestigt hiermede dat het bedrijf </a:t>
            </a:r>
            <a:endParaRPr lang="nl-BE" sz="1600" dirty="0">
              <a:solidFill>
                <a:schemeClr val="tx2"/>
              </a:solidFill>
            </a:endParaRPr>
          </a:p>
          <a:p>
            <a:r>
              <a:rPr lang="nl-BE" sz="1600" b="1" dirty="0">
                <a:solidFill>
                  <a:schemeClr val="tx2"/>
                </a:solidFill>
              </a:rPr>
              <a:t> </a:t>
            </a:r>
            <a:endParaRPr lang="nl-BE" sz="1600" dirty="0">
              <a:solidFill>
                <a:schemeClr val="tx2"/>
              </a:solidFill>
            </a:endParaRPr>
          </a:p>
          <a:p>
            <a:r>
              <a:rPr lang="nl-BE" sz="1600" b="1" dirty="0">
                <a:solidFill>
                  <a:schemeClr val="tx2"/>
                </a:solidFill>
              </a:rPr>
              <a:t>het Europees Responsible Care Programma onderschrijft en zich verbonden heeft de basisprincipes ervan toe te passen.</a:t>
            </a:r>
            <a:endParaRPr lang="nl-BE" sz="1600" dirty="0">
              <a:solidFill>
                <a:schemeClr val="tx2"/>
              </a:solidFill>
            </a:endParaRPr>
          </a:p>
          <a:p>
            <a:r>
              <a:rPr lang="nl-BE" sz="1600" b="1" dirty="0">
                <a:solidFill>
                  <a:schemeClr val="tx2"/>
                </a:solidFill>
              </a:rPr>
              <a:t> </a:t>
            </a:r>
            <a:endParaRPr lang="nl-BE" sz="1600" dirty="0">
              <a:solidFill>
                <a:schemeClr val="tx2"/>
              </a:solidFill>
            </a:endParaRPr>
          </a:p>
          <a:p>
            <a:r>
              <a:rPr lang="nl-BE" sz="1600" b="1" dirty="0">
                <a:solidFill>
                  <a:schemeClr val="tx2"/>
                </a:solidFill>
              </a:rPr>
              <a:t>Zo is vastgesteld dat :</a:t>
            </a:r>
            <a:endParaRPr lang="nl-BE" sz="1600" dirty="0">
              <a:solidFill>
                <a:schemeClr val="tx2"/>
              </a:solidFill>
            </a:endParaRPr>
          </a:p>
          <a:p>
            <a:r>
              <a:rPr lang="nl-BE" sz="1600" b="1" dirty="0">
                <a:solidFill>
                  <a:schemeClr val="tx2"/>
                </a:solidFill>
              </a:rPr>
              <a:t> </a:t>
            </a:r>
            <a:endParaRPr lang="nl-BE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nl-BE" sz="1600" b="1" dirty="0">
                <a:solidFill>
                  <a:schemeClr val="tx2"/>
                </a:solidFill>
              </a:rPr>
              <a:t>er een Commitment werd ondertekend door het Management om de Responsible Care basisregels toe te passen</a:t>
            </a:r>
            <a:endParaRPr lang="nl-BE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nl-BE" sz="1600" b="1" dirty="0">
                <a:solidFill>
                  <a:schemeClr val="tx2"/>
                </a:solidFill>
              </a:rPr>
              <a:t>er een Responsible Care Coordinator werd aangesteld en geregistreerd bij de BACD</a:t>
            </a:r>
            <a:endParaRPr lang="nl-BE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nl-BE" sz="1600" b="1" dirty="0">
                <a:solidFill>
                  <a:schemeClr val="tx2"/>
                </a:solidFill>
              </a:rPr>
              <a:t>de Indices of Performance – IoP jaarlijks binnen de tijdslimieten aan de BACD bekend worden gemaakt</a:t>
            </a:r>
            <a:endParaRPr lang="nl-BE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nl-BE" sz="1600" b="1" dirty="0">
                <a:solidFill>
                  <a:schemeClr val="tx2"/>
                </a:solidFill>
              </a:rPr>
              <a:t>het bedrijf in het bezit is van een audit zoals ESAD – of </a:t>
            </a:r>
            <a:r>
              <a:rPr lang="nl-BE" sz="1600" b="1" dirty="0" smtClean="0">
                <a:solidFill>
                  <a:schemeClr val="tx2"/>
                </a:solidFill>
              </a:rPr>
              <a:t>een </a:t>
            </a:r>
            <a:r>
              <a:rPr lang="nl-BE" sz="1600" b="1" dirty="0">
                <a:solidFill>
                  <a:schemeClr val="tx2"/>
                </a:solidFill>
              </a:rPr>
              <a:t>geverifieerde Self Assessment</a:t>
            </a:r>
            <a:endParaRPr lang="nl-BE" sz="1600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nl-BE" sz="1600" b="1" dirty="0">
                <a:solidFill>
                  <a:schemeClr val="tx2"/>
                </a:solidFill>
              </a:rPr>
              <a:t>er een actieplan aanwezig is om de kwaliteit van de processen op gebied van veiligheid, gezondheid en milieu op een permanente wijze te verbeteren</a:t>
            </a:r>
            <a:endParaRPr lang="nl-BE" sz="1600" dirty="0">
              <a:solidFill>
                <a:schemeClr val="tx2"/>
              </a:solidFill>
            </a:endParaRPr>
          </a:p>
          <a:p>
            <a:endParaRPr lang="nl-NL" dirty="0" smtClean="0"/>
          </a:p>
        </p:txBody>
      </p:sp>
      <p:pic>
        <p:nvPicPr>
          <p:cNvPr id="9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644" y="124624"/>
            <a:ext cx="2078065" cy="53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rije vorm 3"/>
          <p:cNvSpPr/>
          <p:nvPr/>
        </p:nvSpPr>
        <p:spPr>
          <a:xfrm>
            <a:off x="-56694" y="5571922"/>
            <a:ext cx="9200694" cy="1308753"/>
          </a:xfrm>
          <a:custGeom>
            <a:avLst/>
            <a:gdLst>
              <a:gd name="connsiteX0" fmla="*/ 25917 w 9200694"/>
              <a:gd name="connsiteY0" fmla="*/ 1529039 h 1801156"/>
              <a:gd name="connsiteX1" fmla="*/ 9200694 w 9200694"/>
              <a:gd name="connsiteY1" fmla="*/ 0 h 1801156"/>
              <a:gd name="connsiteX2" fmla="*/ 9200694 w 9200694"/>
              <a:gd name="connsiteY2" fmla="*/ 1788198 h 1801156"/>
              <a:gd name="connsiteX3" fmla="*/ 0 w 9200694"/>
              <a:gd name="connsiteY3" fmla="*/ 1801156 h 1801156"/>
              <a:gd name="connsiteX4" fmla="*/ 25917 w 9200694"/>
              <a:gd name="connsiteY4" fmla="*/ 1529039 h 1801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00694" h="1801156">
                <a:moveTo>
                  <a:pt x="25917" y="1529039"/>
                </a:moveTo>
                <a:lnTo>
                  <a:pt x="9200694" y="0"/>
                </a:lnTo>
                <a:lnTo>
                  <a:pt x="9200694" y="1788198"/>
                </a:lnTo>
                <a:lnTo>
                  <a:pt x="0" y="1801156"/>
                </a:lnTo>
                <a:lnTo>
                  <a:pt x="25917" y="15290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Rechte verbindingslijn 4"/>
          <p:cNvCxnSpPr/>
          <p:nvPr/>
        </p:nvCxnSpPr>
        <p:spPr>
          <a:xfrm flipV="1">
            <a:off x="1153326" y="5131352"/>
            <a:ext cx="7990674" cy="17420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4004245" y="6473294"/>
            <a:ext cx="510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nl-NL" sz="2000" i="1" dirty="0"/>
              <a:t>More Value through Distribution</a:t>
            </a:r>
          </a:p>
        </p:txBody>
      </p:sp>
      <p:pic>
        <p:nvPicPr>
          <p:cNvPr id="7" name="Afbeelding 6" descr="LOGO BACD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41" y="5579653"/>
            <a:ext cx="1370784" cy="7751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5247" y="494035"/>
            <a:ext cx="73723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nl-BE" sz="5400" b="1" dirty="0" smtClean="0">
                <a:solidFill>
                  <a:schemeClr val="accent1"/>
                </a:solidFill>
              </a:rPr>
              <a:t>SUCCESS</a:t>
            </a:r>
            <a:endParaRPr lang="nl-BE" sz="5400" b="1" dirty="0">
              <a:solidFill>
                <a:schemeClr val="accent1"/>
              </a:solidFill>
            </a:endParaRPr>
          </a:p>
          <a:p>
            <a:pPr lvl="1" algn="ctr"/>
            <a:r>
              <a:rPr lang="nl-BE" sz="5400" b="1" dirty="0" smtClean="0">
                <a:solidFill>
                  <a:schemeClr val="accent1"/>
                </a:solidFill>
              </a:rPr>
              <a:t>WITH</a:t>
            </a:r>
            <a:endParaRPr lang="nl-BE" sz="5400" b="1" dirty="0">
              <a:solidFill>
                <a:schemeClr val="accent1"/>
              </a:solidFill>
            </a:endParaRPr>
          </a:p>
          <a:p>
            <a:pPr lvl="1" algn="ctr"/>
            <a:r>
              <a:rPr lang="nl-BE" sz="5400" b="1" dirty="0" smtClean="0">
                <a:solidFill>
                  <a:schemeClr val="accent1"/>
                </a:solidFill>
              </a:rPr>
              <a:t>RESPONSIBLE CARE</a:t>
            </a:r>
            <a:endParaRPr lang="nl-BE" dirty="0" smtClean="0"/>
          </a:p>
          <a:p>
            <a:pPr lvl="1" algn="ctr"/>
            <a:r>
              <a:rPr lang="nl-BE" sz="5400" b="1" dirty="0" smtClean="0">
                <a:solidFill>
                  <a:schemeClr val="accent1"/>
                </a:solidFill>
              </a:rPr>
              <a:t>IN YOUR COMPANY</a:t>
            </a:r>
          </a:p>
          <a:p>
            <a:pPr lvl="1"/>
            <a:endParaRPr lang="nl-BE" dirty="0"/>
          </a:p>
        </p:txBody>
      </p:sp>
      <p:pic>
        <p:nvPicPr>
          <p:cNvPr id="1026" name="Picture 2" descr="C:\Users\admin\Documents\ArcSoft\BACD\RC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786" y="4267009"/>
            <a:ext cx="4722876" cy="122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BACD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298</Words>
  <Application>Microsoft Office PowerPoint</Application>
  <PresentationFormat>Diavoorstelling (4:3)</PresentationFormat>
  <Paragraphs>120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powerpointBACD</vt:lpstr>
      <vt:lpstr>RESPONSIBLE CARE WORKSHOP 17 october 2012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admin</dc:creator>
  <cp:lastModifiedBy>admin</cp:lastModifiedBy>
  <cp:revision>61</cp:revision>
  <dcterms:created xsi:type="dcterms:W3CDTF">2011-09-18T20:14:19Z</dcterms:created>
  <dcterms:modified xsi:type="dcterms:W3CDTF">2012-12-11T22:28:39Z</dcterms:modified>
</cp:coreProperties>
</file>