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58" r:id="rId4"/>
    <p:sldId id="260" r:id="rId5"/>
    <p:sldId id="259" r:id="rId6"/>
    <p:sldId id="262" r:id="rId7"/>
    <p:sldId id="263" r:id="rId8"/>
    <p:sldId id="264" r:id="rId9"/>
    <p:sldId id="261" r:id="rId10"/>
    <p:sldId id="265" r:id="rId11"/>
    <p:sldId id="266" r:id="rId12"/>
  </p:sldIdLst>
  <p:sldSz cx="9144000" cy="6858000" type="screen4x3"/>
  <p:notesSz cx="6858000" cy="9144000"/>
  <p:defaultTextStyle>
    <a:defPPr>
      <a:defRPr lang="nl-NL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3947" autoAdjust="0"/>
    <p:restoredTop sz="94652" autoAdjust="0"/>
  </p:normalViewPr>
  <p:slideViewPr>
    <p:cSldViewPr snapToGrid="0" snapToObjects="1">
      <p:cViewPr>
        <p:scale>
          <a:sx n="100" d="100"/>
          <a:sy n="100" d="100"/>
        </p:scale>
        <p:origin x="-1854" y="-1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internatio.com\Data\Home%20Directory's\Wim%20Vermeylen\HSEQ\Responsible%20care\IoP%20s\Overview%20Iops%20-%20RC%20workshop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\\internatio.com\Data\Home%20Directory's\Wim%20Vermeylen\HSEQ\Responsible%20care\IoP%20s\Overview%20Iops%20-%20RC%20workshop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\\internatio.com\Data\Home%20Directory's\Wim%20Vermeylen\HSEQ\Responsible%20care\IoP%20s\Overview%20Iops%20-%20RC%20workshop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l-B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Sheet2!$A$2</c:f>
              <c:strCache>
                <c:ptCount val="1"/>
                <c:pt idx="0">
                  <c:v>Answers</c:v>
                </c:pt>
              </c:strCache>
            </c:strRef>
          </c:tx>
          <c:marker>
            <c:symbol val="none"/>
          </c:marker>
          <c:cat>
            <c:numRef>
              <c:f>Sheet2!$B$1:$E$1</c:f>
              <c:numCache>
                <c:formatCode>General</c:formatCode>
                <c:ptCount val="4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</c:numCache>
            </c:numRef>
          </c:cat>
          <c:val>
            <c:numRef>
              <c:f>Sheet2!$B$2:$E$2</c:f>
              <c:numCache>
                <c:formatCode>General</c:formatCode>
                <c:ptCount val="4"/>
                <c:pt idx="0">
                  <c:v>15</c:v>
                </c:pt>
                <c:pt idx="1">
                  <c:v>12</c:v>
                </c:pt>
                <c:pt idx="2">
                  <c:v>13</c:v>
                </c:pt>
                <c:pt idx="3">
                  <c:v>16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4288000"/>
        <c:axId val="34289536"/>
      </c:lineChart>
      <c:lineChart>
        <c:grouping val="standard"/>
        <c:varyColors val="0"/>
        <c:ser>
          <c:idx val="1"/>
          <c:order val="1"/>
          <c:tx>
            <c:strRef>
              <c:f>Sheet2!$A$3</c:f>
              <c:strCache>
                <c:ptCount val="1"/>
                <c:pt idx="0">
                  <c:v>% answers</c:v>
                </c:pt>
              </c:strCache>
            </c:strRef>
          </c:tx>
          <c:marker>
            <c:symbol val="none"/>
          </c:marker>
          <c:cat>
            <c:numRef>
              <c:f>Sheet2!$B$1:$E$1</c:f>
              <c:numCache>
                <c:formatCode>General</c:formatCode>
                <c:ptCount val="4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</c:numCache>
            </c:numRef>
          </c:cat>
          <c:val>
            <c:numRef>
              <c:f>Sheet2!$B$3:$E$3</c:f>
              <c:numCache>
                <c:formatCode>0%</c:formatCode>
                <c:ptCount val="4"/>
                <c:pt idx="0">
                  <c:v>0.51724137931034486</c:v>
                </c:pt>
                <c:pt idx="1">
                  <c:v>0.41379310344827575</c:v>
                </c:pt>
                <c:pt idx="2">
                  <c:v>0.44827586206896558</c:v>
                </c:pt>
                <c:pt idx="3">
                  <c:v>0.5517241379310347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4292864"/>
        <c:axId val="34291072"/>
      </c:lineChart>
      <c:catAx>
        <c:axId val="342880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34289536"/>
        <c:crosses val="autoZero"/>
        <c:auto val="1"/>
        <c:lblAlgn val="ctr"/>
        <c:lblOffset val="100"/>
        <c:noMultiLvlLbl val="0"/>
      </c:catAx>
      <c:valAx>
        <c:axId val="34289536"/>
        <c:scaling>
          <c:orientation val="minMax"/>
          <c:max val="29"/>
          <c:min val="0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34288000"/>
        <c:crosses val="autoZero"/>
        <c:crossBetween val="between"/>
      </c:valAx>
      <c:valAx>
        <c:axId val="34291072"/>
        <c:scaling>
          <c:orientation val="minMax"/>
          <c:max val="1"/>
          <c:min val="0"/>
        </c:scaling>
        <c:delete val="0"/>
        <c:axPos val="r"/>
        <c:numFmt formatCode="0%" sourceLinked="1"/>
        <c:majorTickMark val="out"/>
        <c:minorTickMark val="none"/>
        <c:tickLblPos val="nextTo"/>
        <c:crossAx val="34292864"/>
        <c:crosses val="max"/>
        <c:crossBetween val="between"/>
      </c:valAx>
      <c:catAx>
        <c:axId val="34292864"/>
        <c:scaling>
          <c:orientation val="minMax"/>
        </c:scaling>
        <c:delete val="1"/>
        <c:axPos val="t"/>
        <c:numFmt formatCode="General" sourceLinked="1"/>
        <c:majorTickMark val="out"/>
        <c:minorTickMark val="none"/>
        <c:tickLblPos val="none"/>
        <c:crossAx val="34291072"/>
        <c:crosses val="max"/>
        <c:auto val="1"/>
        <c:lblAlgn val="ctr"/>
        <c:lblOffset val="100"/>
        <c:noMultiLvlLbl val="0"/>
      </c:cat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l-B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3"/>
          <c:order val="0"/>
          <c:tx>
            <c:strRef>
              <c:f>Sheet3!$E$1</c:f>
              <c:strCache>
                <c:ptCount val="1"/>
                <c:pt idx="0">
                  <c:v>FECC 2010</c:v>
                </c:pt>
              </c:strCache>
            </c:strRef>
          </c:tx>
          <c:invertIfNegative val="0"/>
          <c:cat>
            <c:strRef>
              <c:f>Sheet3!$A$2:$A$4</c:f>
              <c:strCache>
                <c:ptCount val="3"/>
                <c:pt idx="0">
                  <c:v>Turnover</c:v>
                </c:pt>
                <c:pt idx="1">
                  <c:v>Employees</c:v>
                </c:pt>
                <c:pt idx="2">
                  <c:v>Sites</c:v>
                </c:pt>
              </c:strCache>
            </c:strRef>
          </c:cat>
          <c:val>
            <c:numRef>
              <c:f>Sheet3!$E$2:$E$4</c:f>
              <c:numCache>
                <c:formatCode>0%</c:formatCode>
                <c:ptCount val="3"/>
                <c:pt idx="0">
                  <c:v>0.72000000000000008</c:v>
                </c:pt>
                <c:pt idx="1">
                  <c:v>0.5</c:v>
                </c:pt>
                <c:pt idx="2">
                  <c:v>0.54</c:v>
                </c:pt>
              </c:numCache>
            </c:numRef>
          </c:val>
        </c:ser>
        <c:ser>
          <c:idx val="2"/>
          <c:order val="1"/>
          <c:tx>
            <c:strRef>
              <c:f>Sheet3!$D$1</c:f>
              <c:strCache>
                <c:ptCount val="1"/>
              </c:strCache>
            </c:strRef>
          </c:tx>
          <c:invertIfNegative val="0"/>
          <c:cat>
            <c:strRef>
              <c:f>Sheet3!$A$2:$A$4</c:f>
              <c:strCache>
                <c:ptCount val="3"/>
                <c:pt idx="0">
                  <c:v>Turnover</c:v>
                </c:pt>
                <c:pt idx="1">
                  <c:v>Employees</c:v>
                </c:pt>
                <c:pt idx="2">
                  <c:v>Sites</c:v>
                </c:pt>
              </c:strCache>
            </c:strRef>
          </c:cat>
          <c:val>
            <c:numRef>
              <c:f>Sheet3!$D$2:$D$4</c:f>
              <c:numCache>
                <c:formatCode>General</c:formatCode>
                <c:ptCount val="3"/>
              </c:numCache>
            </c:numRef>
          </c:val>
        </c:ser>
        <c:ser>
          <c:idx val="0"/>
          <c:order val="2"/>
          <c:tx>
            <c:strRef>
              <c:f>Sheet3!$B$1</c:f>
              <c:strCache>
                <c:ptCount val="1"/>
                <c:pt idx="0">
                  <c:v>BACD 2010</c:v>
                </c:pt>
              </c:strCache>
            </c:strRef>
          </c:tx>
          <c:invertIfNegative val="0"/>
          <c:cat>
            <c:strRef>
              <c:f>Sheet3!$A$2:$A$4</c:f>
              <c:strCache>
                <c:ptCount val="3"/>
                <c:pt idx="0">
                  <c:v>Turnover</c:v>
                </c:pt>
                <c:pt idx="1">
                  <c:v>Employees</c:v>
                </c:pt>
                <c:pt idx="2">
                  <c:v>Sites</c:v>
                </c:pt>
              </c:strCache>
            </c:strRef>
          </c:cat>
          <c:val>
            <c:numRef>
              <c:f>Sheet3!$B$2:$B$4</c:f>
              <c:numCache>
                <c:formatCode>0%</c:formatCode>
                <c:ptCount val="3"/>
                <c:pt idx="0">
                  <c:v>0.62753560638757044</c:v>
                </c:pt>
                <c:pt idx="1">
                  <c:v>0.68172484599589334</c:v>
                </c:pt>
                <c:pt idx="2">
                  <c:v>0.48571428571428582</c:v>
                </c:pt>
              </c:numCache>
            </c:numRef>
          </c:val>
        </c:ser>
        <c:ser>
          <c:idx val="1"/>
          <c:order val="3"/>
          <c:tx>
            <c:strRef>
              <c:f>Sheet3!$C$1</c:f>
              <c:strCache>
                <c:ptCount val="1"/>
                <c:pt idx="0">
                  <c:v>BACD 2011</c:v>
                </c:pt>
              </c:strCache>
            </c:strRef>
          </c:tx>
          <c:invertIfNegative val="0"/>
          <c:cat>
            <c:strRef>
              <c:f>Sheet3!$A$2:$A$4</c:f>
              <c:strCache>
                <c:ptCount val="3"/>
                <c:pt idx="0">
                  <c:v>Turnover</c:v>
                </c:pt>
                <c:pt idx="1">
                  <c:v>Employees</c:v>
                </c:pt>
                <c:pt idx="2">
                  <c:v>Sites</c:v>
                </c:pt>
              </c:strCache>
            </c:strRef>
          </c:cat>
          <c:val>
            <c:numRef>
              <c:f>Sheet3!$C$2:$C$4</c:f>
              <c:numCache>
                <c:formatCode>0%</c:formatCode>
                <c:ptCount val="3"/>
                <c:pt idx="0">
                  <c:v>0.78519956927494594</c:v>
                </c:pt>
                <c:pt idx="1">
                  <c:v>0.68353265869365221</c:v>
                </c:pt>
                <c:pt idx="2">
                  <c:v>0.55555555555555569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4358016"/>
        <c:axId val="34359552"/>
      </c:barChart>
      <c:catAx>
        <c:axId val="34358016"/>
        <c:scaling>
          <c:orientation val="minMax"/>
        </c:scaling>
        <c:delete val="0"/>
        <c:axPos val="b"/>
        <c:majorTickMark val="none"/>
        <c:minorTickMark val="none"/>
        <c:tickLblPos val="nextTo"/>
        <c:crossAx val="34359552"/>
        <c:crosses val="autoZero"/>
        <c:auto val="1"/>
        <c:lblAlgn val="ctr"/>
        <c:lblOffset val="100"/>
        <c:noMultiLvlLbl val="0"/>
      </c:catAx>
      <c:valAx>
        <c:axId val="34359552"/>
        <c:scaling>
          <c:orientation val="minMax"/>
        </c:scaling>
        <c:delete val="0"/>
        <c:axPos val="l"/>
        <c:majorGridlines/>
        <c:numFmt formatCode="0%" sourceLinked="1"/>
        <c:majorTickMark val="none"/>
        <c:minorTickMark val="none"/>
        <c:tickLblPos val="nextTo"/>
        <c:crossAx val="34358016"/>
        <c:crosses val="autoZero"/>
        <c:crossBetween val="between"/>
      </c:valAx>
    </c:plotArea>
    <c:legend>
      <c:legendPos val="b"/>
      <c:legendEntry>
        <c:idx val="1"/>
        <c:delete val="1"/>
      </c:legendEntry>
      <c:layout/>
      <c:overlay val="0"/>
    </c:legend>
    <c:plotVisOnly val="0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l-B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Sheet3!$B$41</c:f>
              <c:strCache>
                <c:ptCount val="1"/>
                <c:pt idx="0">
                  <c:v>FECC 2010</c:v>
                </c:pt>
              </c:strCache>
            </c:strRef>
          </c:tx>
          <c:spPr>
            <a:solidFill>
              <a:schemeClr val="accent4"/>
            </a:solidFill>
          </c:spPr>
          <c:invertIfNegative val="0"/>
          <c:cat>
            <c:strRef>
              <c:f>Sheet3!$A$42:$A$44</c:f>
              <c:strCache>
                <c:ptCount val="3"/>
                <c:pt idx="0">
                  <c:v>TPV assesed</c:v>
                </c:pt>
                <c:pt idx="1">
                  <c:v>Including self assesment</c:v>
                </c:pt>
                <c:pt idx="2">
                  <c:v>ISO</c:v>
                </c:pt>
              </c:strCache>
            </c:strRef>
          </c:cat>
          <c:val>
            <c:numRef>
              <c:f>Sheet3!$B$42:$B$44</c:f>
              <c:numCache>
                <c:formatCode>0%</c:formatCode>
                <c:ptCount val="3"/>
                <c:pt idx="0">
                  <c:v>0.32000000000000006</c:v>
                </c:pt>
                <c:pt idx="1">
                  <c:v>0.32000000000000006</c:v>
                </c:pt>
                <c:pt idx="2">
                  <c:v>0.38644067796610182</c:v>
                </c:pt>
              </c:numCache>
            </c:numRef>
          </c:val>
        </c:ser>
        <c:ser>
          <c:idx val="1"/>
          <c:order val="1"/>
          <c:tx>
            <c:strRef>
              <c:f>Sheet3!$C$41</c:f>
              <c:strCache>
                <c:ptCount val="1"/>
              </c:strCache>
            </c:strRef>
          </c:tx>
          <c:invertIfNegative val="0"/>
          <c:cat>
            <c:strRef>
              <c:f>Sheet3!$A$42:$A$44</c:f>
              <c:strCache>
                <c:ptCount val="3"/>
                <c:pt idx="0">
                  <c:v>TPV assesed</c:v>
                </c:pt>
                <c:pt idx="1">
                  <c:v>Including self assesment</c:v>
                </c:pt>
                <c:pt idx="2">
                  <c:v>ISO</c:v>
                </c:pt>
              </c:strCache>
            </c:strRef>
          </c:cat>
          <c:val>
            <c:numRef>
              <c:f>Sheet3!$C$42:$C$44</c:f>
              <c:numCache>
                <c:formatCode>General</c:formatCode>
                <c:ptCount val="3"/>
              </c:numCache>
            </c:numRef>
          </c:val>
        </c:ser>
        <c:ser>
          <c:idx val="2"/>
          <c:order val="2"/>
          <c:tx>
            <c:strRef>
              <c:f>Sheet3!$D$41</c:f>
              <c:strCache>
                <c:ptCount val="1"/>
                <c:pt idx="0">
                  <c:v>BACD 2010</c:v>
                </c:pt>
              </c:strCache>
            </c:strRef>
          </c:tx>
          <c:spPr>
            <a:solidFill>
              <a:schemeClr val="accent1"/>
            </a:solidFill>
          </c:spPr>
          <c:invertIfNegative val="0"/>
          <c:cat>
            <c:strRef>
              <c:f>Sheet3!$A$42:$A$44</c:f>
              <c:strCache>
                <c:ptCount val="3"/>
                <c:pt idx="0">
                  <c:v>TPV assesed</c:v>
                </c:pt>
                <c:pt idx="1">
                  <c:v>Including self assesment</c:v>
                </c:pt>
                <c:pt idx="2">
                  <c:v>ISO</c:v>
                </c:pt>
              </c:strCache>
            </c:strRef>
          </c:cat>
          <c:val>
            <c:numRef>
              <c:f>Sheet3!$D$42:$D$44</c:f>
              <c:numCache>
                <c:formatCode>0%</c:formatCode>
                <c:ptCount val="3"/>
                <c:pt idx="0">
                  <c:v>0.24137931034482762</c:v>
                </c:pt>
                <c:pt idx="1">
                  <c:v>0.48000000000000004</c:v>
                </c:pt>
                <c:pt idx="2">
                  <c:v>0.34482758620689663</c:v>
                </c:pt>
              </c:numCache>
            </c:numRef>
          </c:val>
        </c:ser>
        <c:ser>
          <c:idx val="3"/>
          <c:order val="3"/>
          <c:tx>
            <c:strRef>
              <c:f>Sheet3!$E$41</c:f>
              <c:strCache>
                <c:ptCount val="1"/>
                <c:pt idx="0">
                  <c:v>BACD 2011</c:v>
                </c:pt>
              </c:strCache>
            </c:strRef>
          </c:tx>
          <c:spPr>
            <a:solidFill>
              <a:schemeClr val="accent2"/>
            </a:solidFill>
          </c:spPr>
          <c:invertIfNegative val="0"/>
          <c:cat>
            <c:strRef>
              <c:f>Sheet3!$A$42:$A$44</c:f>
              <c:strCache>
                <c:ptCount val="3"/>
                <c:pt idx="0">
                  <c:v>TPV assesed</c:v>
                </c:pt>
                <c:pt idx="1">
                  <c:v>Including self assesment</c:v>
                </c:pt>
                <c:pt idx="2">
                  <c:v>ISO</c:v>
                </c:pt>
              </c:strCache>
            </c:strRef>
          </c:cat>
          <c:val>
            <c:numRef>
              <c:f>Sheet3!$E$42:$E$44</c:f>
              <c:numCache>
                <c:formatCode>0%</c:formatCode>
                <c:ptCount val="3"/>
                <c:pt idx="0">
                  <c:v>0.20689655172413793</c:v>
                </c:pt>
                <c:pt idx="1">
                  <c:v>0.45</c:v>
                </c:pt>
                <c:pt idx="2">
                  <c:v>0.4137931034482758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4491008"/>
        <c:axId val="34505088"/>
      </c:barChart>
      <c:catAx>
        <c:axId val="34491008"/>
        <c:scaling>
          <c:orientation val="minMax"/>
        </c:scaling>
        <c:delete val="0"/>
        <c:axPos val="b"/>
        <c:majorTickMark val="out"/>
        <c:minorTickMark val="none"/>
        <c:tickLblPos val="nextTo"/>
        <c:crossAx val="34505088"/>
        <c:crosses val="autoZero"/>
        <c:auto val="1"/>
        <c:lblAlgn val="ctr"/>
        <c:lblOffset val="100"/>
        <c:noMultiLvlLbl val="0"/>
      </c:catAx>
      <c:valAx>
        <c:axId val="34505088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34491008"/>
        <c:crosses val="autoZero"/>
        <c:crossBetween val="between"/>
      </c:valAx>
    </c:plotArea>
    <c:legend>
      <c:legendPos val="b"/>
      <c:legendEntry>
        <c:idx val="1"/>
        <c:delete val="1"/>
      </c:legendEntry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l-B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Sheet4!$A$2</c:f>
              <c:strCache>
                <c:ptCount val="1"/>
                <c:pt idx="0">
                  <c:v>Transport</c:v>
                </c:pt>
              </c:strCache>
            </c:strRef>
          </c:tx>
          <c:marker>
            <c:symbol val="none"/>
          </c:marker>
          <c:cat>
            <c:numRef>
              <c:f>Sheet4!$B$1:$D$1</c:f>
              <c:numCache>
                <c:formatCode>General</c:formatCode>
                <c:ptCount val="3"/>
                <c:pt idx="0">
                  <c:v>2008</c:v>
                </c:pt>
                <c:pt idx="1">
                  <c:v>2010</c:v>
                </c:pt>
                <c:pt idx="2">
                  <c:v>2011</c:v>
                </c:pt>
              </c:numCache>
            </c:numRef>
          </c:cat>
          <c:val>
            <c:numRef>
              <c:f>Sheet4!$B$2:$D$2</c:f>
              <c:numCache>
                <c:formatCode>General</c:formatCode>
                <c:ptCount val="3"/>
                <c:pt idx="0">
                  <c:v>3</c:v>
                </c:pt>
                <c:pt idx="1">
                  <c:v>8</c:v>
                </c:pt>
                <c:pt idx="2" formatCode="0">
                  <c:v>4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Sheet4!$A$3</c:f>
              <c:strCache>
                <c:ptCount val="1"/>
                <c:pt idx="0">
                  <c:v>On site</c:v>
                </c:pt>
              </c:strCache>
            </c:strRef>
          </c:tx>
          <c:marker>
            <c:symbol val="none"/>
          </c:marker>
          <c:cat>
            <c:numRef>
              <c:f>Sheet4!$B$1:$D$1</c:f>
              <c:numCache>
                <c:formatCode>General</c:formatCode>
                <c:ptCount val="3"/>
                <c:pt idx="0">
                  <c:v>2008</c:v>
                </c:pt>
                <c:pt idx="1">
                  <c:v>2010</c:v>
                </c:pt>
                <c:pt idx="2">
                  <c:v>2011</c:v>
                </c:pt>
              </c:numCache>
            </c:numRef>
          </c:cat>
          <c:val>
            <c:numRef>
              <c:f>Sheet4!$B$3:$D$3</c:f>
              <c:numCache>
                <c:formatCode>General</c:formatCode>
                <c:ptCount val="3"/>
                <c:pt idx="0">
                  <c:v>36</c:v>
                </c:pt>
                <c:pt idx="1">
                  <c:v>31</c:v>
                </c:pt>
                <c:pt idx="2" formatCode="0">
                  <c:v>22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Sheet4!$A$4</c:f>
              <c:strCache>
                <c:ptCount val="1"/>
                <c:pt idx="0">
                  <c:v>During loading/unloading</c:v>
                </c:pt>
              </c:strCache>
            </c:strRef>
          </c:tx>
          <c:marker>
            <c:symbol val="none"/>
          </c:marker>
          <c:cat>
            <c:numRef>
              <c:f>Sheet4!$B$1:$D$1</c:f>
              <c:numCache>
                <c:formatCode>General</c:formatCode>
                <c:ptCount val="3"/>
                <c:pt idx="0">
                  <c:v>2008</c:v>
                </c:pt>
                <c:pt idx="1">
                  <c:v>2010</c:v>
                </c:pt>
                <c:pt idx="2">
                  <c:v>2011</c:v>
                </c:pt>
              </c:numCache>
            </c:numRef>
          </c:cat>
          <c:val>
            <c:numRef>
              <c:f>Sheet4!$B$4:$D$4</c:f>
              <c:numCache>
                <c:formatCode>General</c:formatCode>
                <c:ptCount val="3"/>
                <c:pt idx="0">
                  <c:v>8</c:v>
                </c:pt>
                <c:pt idx="1">
                  <c:v>7</c:v>
                </c:pt>
                <c:pt idx="2" formatCode="0">
                  <c:v>14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Sheet4!$A$5</c:f>
              <c:strCache>
                <c:ptCount val="1"/>
                <c:pt idx="0">
                  <c:v>N° of convictions</c:v>
                </c:pt>
              </c:strCache>
            </c:strRef>
          </c:tx>
          <c:marker>
            <c:symbol val="none"/>
          </c:marker>
          <c:cat>
            <c:numRef>
              <c:f>Sheet4!$B$1:$D$1</c:f>
              <c:numCache>
                <c:formatCode>General</c:formatCode>
                <c:ptCount val="3"/>
                <c:pt idx="0">
                  <c:v>2008</c:v>
                </c:pt>
                <c:pt idx="1">
                  <c:v>2010</c:v>
                </c:pt>
                <c:pt idx="2">
                  <c:v>2011</c:v>
                </c:pt>
              </c:numCache>
            </c:numRef>
          </c:cat>
          <c:val>
            <c:numRef>
              <c:f>Sheet4!$B$5:$D$5</c:f>
              <c:numCache>
                <c:formatCode>General</c:formatCode>
                <c:ptCount val="3"/>
                <c:pt idx="0">
                  <c:v>2</c:v>
                </c:pt>
                <c:pt idx="1">
                  <c:v>1</c:v>
                </c:pt>
                <c:pt idx="2">
                  <c:v>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4567296"/>
        <c:axId val="34568832"/>
      </c:lineChart>
      <c:catAx>
        <c:axId val="345672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34568832"/>
        <c:crosses val="autoZero"/>
        <c:auto val="1"/>
        <c:lblAlgn val="ctr"/>
        <c:lblOffset val="100"/>
        <c:noMultiLvlLbl val="0"/>
      </c:catAx>
      <c:valAx>
        <c:axId val="34568832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spPr>
          <a:ln w="9525">
            <a:noFill/>
          </a:ln>
        </c:spPr>
        <c:crossAx val="34567296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l-B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Sheet4!$J$29</c:f>
              <c:strCache>
                <c:ptCount val="1"/>
                <c:pt idx="0">
                  <c:v>BACD</c:v>
                </c:pt>
              </c:strCache>
            </c:strRef>
          </c:tx>
          <c:marker>
            <c:symbol val="none"/>
          </c:marker>
          <c:cat>
            <c:numRef>
              <c:f>Sheet4!$K$28:$N$28</c:f>
              <c:numCache>
                <c:formatCode>General</c:formatCode>
                <c:ptCount val="4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</c:numCache>
            </c:numRef>
          </c:cat>
          <c:val>
            <c:numRef>
              <c:f>Sheet4!$K$29:$N$29</c:f>
              <c:numCache>
                <c:formatCode>General</c:formatCode>
                <c:ptCount val="4"/>
                <c:pt idx="0" formatCode="0.00">
                  <c:v>24.024622568730436</c:v>
                </c:pt>
                <c:pt idx="2" formatCode="0.00">
                  <c:v>22.069852660087225</c:v>
                </c:pt>
                <c:pt idx="3" formatCode="0.00">
                  <c:v>4.4100947067838288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Sheet4!$J$30</c:f>
              <c:strCache>
                <c:ptCount val="1"/>
                <c:pt idx="0">
                  <c:v>FECC</c:v>
                </c:pt>
              </c:strCache>
            </c:strRef>
          </c:tx>
          <c:marker>
            <c:symbol val="none"/>
          </c:marker>
          <c:cat>
            <c:numRef>
              <c:f>Sheet4!$K$28:$N$28</c:f>
              <c:numCache>
                <c:formatCode>General</c:formatCode>
                <c:ptCount val="4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</c:numCache>
            </c:numRef>
          </c:cat>
          <c:val>
            <c:numRef>
              <c:f>Sheet4!$K$30:$N$30</c:f>
              <c:numCache>
                <c:formatCode>General</c:formatCode>
                <c:ptCount val="4"/>
                <c:pt idx="1">
                  <c:v>9.8600000000000012</c:v>
                </c:pt>
                <c:pt idx="2">
                  <c:v>6.23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3581824"/>
        <c:axId val="43583360"/>
      </c:lineChart>
      <c:catAx>
        <c:axId val="435818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43583360"/>
        <c:crosses val="autoZero"/>
        <c:auto val="1"/>
        <c:lblAlgn val="ctr"/>
        <c:lblOffset val="100"/>
        <c:noMultiLvlLbl val="0"/>
      </c:catAx>
      <c:valAx>
        <c:axId val="43583360"/>
        <c:scaling>
          <c:orientation val="minMax"/>
        </c:scaling>
        <c:delete val="0"/>
        <c:axPos val="l"/>
        <c:numFmt formatCode="0" sourceLinked="0"/>
        <c:majorTickMark val="none"/>
        <c:minorTickMark val="none"/>
        <c:tickLblPos val="nextTo"/>
        <c:crossAx val="43581824"/>
        <c:crosses val="autoZero"/>
        <c:crossBetween val="between"/>
      </c:valAx>
    </c:plotArea>
    <c:legend>
      <c:legendPos val="b"/>
      <c:layout/>
      <c:overlay val="0"/>
    </c:legend>
    <c:plotVisOnly val="1"/>
    <c:dispBlanksAs val="span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l-B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3"/>
          <c:order val="0"/>
          <c:tx>
            <c:strRef>
              <c:f>Sheet3!$E$15</c:f>
              <c:strCache>
                <c:ptCount val="1"/>
                <c:pt idx="0">
                  <c:v>FECC 2010</c:v>
                </c:pt>
              </c:strCache>
            </c:strRef>
          </c:tx>
          <c:invertIfNegative val="0"/>
          <c:cat>
            <c:strRef>
              <c:f>Sheet3!$A$16:$A$19</c:f>
              <c:strCache>
                <c:ptCount val="4"/>
                <c:pt idx="0">
                  <c:v>Community interactions</c:v>
                </c:pt>
                <c:pt idx="1">
                  <c:v>Improvement plans</c:v>
                </c:pt>
                <c:pt idx="2">
                  <c:v>Emergency response system</c:v>
                </c:pt>
                <c:pt idx="3">
                  <c:v>RC training</c:v>
                </c:pt>
              </c:strCache>
            </c:strRef>
          </c:cat>
          <c:val>
            <c:numRef>
              <c:f>Sheet3!$E$16:$E$19</c:f>
              <c:numCache>
                <c:formatCode>0%</c:formatCode>
                <c:ptCount val="4"/>
                <c:pt idx="0">
                  <c:v>0.21000000000000002</c:v>
                </c:pt>
                <c:pt idx="1">
                  <c:v>0.4870056497175142</c:v>
                </c:pt>
                <c:pt idx="2">
                  <c:v>0.26666666666666672</c:v>
                </c:pt>
                <c:pt idx="3">
                  <c:v>0.24519774011299442</c:v>
                </c:pt>
              </c:numCache>
            </c:numRef>
          </c:val>
        </c:ser>
        <c:ser>
          <c:idx val="2"/>
          <c:order val="1"/>
          <c:tx>
            <c:strRef>
              <c:f>Sheet3!$D$15</c:f>
              <c:strCache>
                <c:ptCount val="1"/>
              </c:strCache>
            </c:strRef>
          </c:tx>
          <c:invertIfNegative val="0"/>
          <c:cat>
            <c:strRef>
              <c:f>Sheet3!$A$16:$A$19</c:f>
              <c:strCache>
                <c:ptCount val="4"/>
                <c:pt idx="0">
                  <c:v>Community interactions</c:v>
                </c:pt>
                <c:pt idx="1">
                  <c:v>Improvement plans</c:v>
                </c:pt>
                <c:pt idx="2">
                  <c:v>Emergency response system</c:v>
                </c:pt>
                <c:pt idx="3">
                  <c:v>RC training</c:v>
                </c:pt>
              </c:strCache>
            </c:strRef>
          </c:cat>
          <c:val>
            <c:numRef>
              <c:f>Sheet3!$D$16:$D$19</c:f>
              <c:numCache>
                <c:formatCode>General</c:formatCode>
                <c:ptCount val="4"/>
              </c:numCache>
            </c:numRef>
          </c:val>
        </c:ser>
        <c:ser>
          <c:idx val="0"/>
          <c:order val="2"/>
          <c:tx>
            <c:strRef>
              <c:f>Sheet3!$B$15</c:f>
              <c:strCache>
                <c:ptCount val="1"/>
                <c:pt idx="0">
                  <c:v>BACD 2010</c:v>
                </c:pt>
              </c:strCache>
            </c:strRef>
          </c:tx>
          <c:invertIfNegative val="0"/>
          <c:cat>
            <c:strRef>
              <c:f>Sheet3!$A$16:$A$19</c:f>
              <c:strCache>
                <c:ptCount val="4"/>
                <c:pt idx="0">
                  <c:v>Community interactions</c:v>
                </c:pt>
                <c:pt idx="1">
                  <c:v>Improvement plans</c:v>
                </c:pt>
                <c:pt idx="2">
                  <c:v>Emergency response system</c:v>
                </c:pt>
                <c:pt idx="3">
                  <c:v>RC training</c:v>
                </c:pt>
              </c:strCache>
            </c:strRef>
          </c:cat>
          <c:val>
            <c:numRef>
              <c:f>Sheet3!$B$16:$B$19</c:f>
              <c:numCache>
                <c:formatCode>0%</c:formatCode>
                <c:ptCount val="4"/>
                <c:pt idx="0">
                  <c:v>0.21000000000000002</c:v>
                </c:pt>
                <c:pt idx="1">
                  <c:v>0.34482758620689663</c:v>
                </c:pt>
                <c:pt idx="2">
                  <c:v>0.34482758620689663</c:v>
                </c:pt>
                <c:pt idx="3">
                  <c:v>0.3793103448275863</c:v>
                </c:pt>
              </c:numCache>
            </c:numRef>
          </c:val>
        </c:ser>
        <c:ser>
          <c:idx val="1"/>
          <c:order val="3"/>
          <c:tx>
            <c:strRef>
              <c:f>Sheet3!$C$15</c:f>
              <c:strCache>
                <c:ptCount val="1"/>
                <c:pt idx="0">
                  <c:v>BACD 2011</c:v>
                </c:pt>
              </c:strCache>
            </c:strRef>
          </c:tx>
          <c:invertIfNegative val="0"/>
          <c:cat>
            <c:strRef>
              <c:f>Sheet3!$A$16:$A$19</c:f>
              <c:strCache>
                <c:ptCount val="4"/>
                <c:pt idx="0">
                  <c:v>Community interactions</c:v>
                </c:pt>
                <c:pt idx="1">
                  <c:v>Improvement plans</c:v>
                </c:pt>
                <c:pt idx="2">
                  <c:v>Emergency response system</c:v>
                </c:pt>
                <c:pt idx="3">
                  <c:v>RC training</c:v>
                </c:pt>
              </c:strCache>
            </c:strRef>
          </c:cat>
          <c:val>
            <c:numRef>
              <c:f>Sheet3!$C$16:$C$19</c:f>
              <c:numCache>
                <c:formatCode>0%</c:formatCode>
                <c:ptCount val="4"/>
                <c:pt idx="0">
                  <c:v>7.0000000000000021E-2</c:v>
                </c:pt>
                <c:pt idx="1">
                  <c:v>0.4827586206896553</c:v>
                </c:pt>
                <c:pt idx="2">
                  <c:v>0.4137931034482758</c:v>
                </c:pt>
                <c:pt idx="3">
                  <c:v>0.4137931034482758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7057536"/>
        <c:axId val="47067520"/>
      </c:barChart>
      <c:catAx>
        <c:axId val="47057536"/>
        <c:scaling>
          <c:orientation val="minMax"/>
        </c:scaling>
        <c:delete val="0"/>
        <c:axPos val="b"/>
        <c:majorTickMark val="out"/>
        <c:minorTickMark val="none"/>
        <c:tickLblPos val="nextTo"/>
        <c:crossAx val="47067520"/>
        <c:crosses val="autoZero"/>
        <c:auto val="1"/>
        <c:lblAlgn val="ctr"/>
        <c:lblOffset val="100"/>
        <c:noMultiLvlLbl val="0"/>
      </c:catAx>
      <c:valAx>
        <c:axId val="47067520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47057536"/>
        <c:crosses val="autoZero"/>
        <c:crossBetween val="between"/>
      </c:valAx>
    </c:plotArea>
    <c:legend>
      <c:legendPos val="b"/>
      <c:legendEntry>
        <c:idx val="1"/>
        <c:delete val="1"/>
      </c:legendEntry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39D2EB-F06E-C841-B1E6-E23A165BEB30}" type="datetimeFigureOut">
              <a:rPr lang="nl-NL" smtClean="0"/>
              <a:pPr/>
              <a:t>11-12-2012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71D7BE-7408-8A40-ABF3-E7623BC3767E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590511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BB2FCE-DAA6-5245-9AC7-993B4B819C27}" type="datetimeFigureOut">
              <a:rPr lang="nl-NL" smtClean="0"/>
              <a:pPr/>
              <a:t>11-12-2012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BE" smtClean="0"/>
              <a:t>Klik om de tekststijl van het model te bewerken</a:t>
            </a:r>
          </a:p>
          <a:p>
            <a:pPr lvl="1"/>
            <a:r>
              <a:rPr lang="nl-BE" smtClean="0"/>
              <a:t>Tweede niveau</a:t>
            </a:r>
          </a:p>
          <a:p>
            <a:pPr lvl="2"/>
            <a:r>
              <a:rPr lang="nl-BE" smtClean="0"/>
              <a:t>Derde niveau</a:t>
            </a:r>
          </a:p>
          <a:p>
            <a:pPr lvl="3"/>
            <a:r>
              <a:rPr lang="nl-BE" smtClean="0"/>
              <a:t>Vierde niveau</a:t>
            </a:r>
          </a:p>
          <a:p>
            <a:pPr lvl="4"/>
            <a:r>
              <a:rPr lang="nl-BE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508AF2-E90C-734B-8A20-EA938E33A9B0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531965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BE" smtClean="0"/>
              <a:t>17-10-2012</a:t>
            </a:r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BC20C-75E2-394D-9312-4FC99F26EE69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BE" smtClean="0"/>
              <a:t>17-10-2012</a:t>
            </a:r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BC20C-75E2-394D-9312-4FC99F26EE69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BE" smtClean="0"/>
              <a:t>17-10-2012</a:t>
            </a:r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BC20C-75E2-394D-9312-4FC99F26EE69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BE" smtClean="0"/>
              <a:t>17-10-2012</a:t>
            </a:r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BC20C-75E2-394D-9312-4FC99F26EE69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BE" smtClean="0"/>
              <a:t>17-10-2012</a:t>
            </a:r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BC20C-75E2-394D-9312-4FC99F26EE69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BE" smtClean="0"/>
              <a:t>17-10-2012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BC20C-75E2-394D-9312-4FC99F26EE69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BE" smtClean="0"/>
              <a:t>17-10-2012</a:t>
            </a:r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BC20C-75E2-394D-9312-4FC99F26EE69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BE" smtClean="0"/>
              <a:t>17-10-2012</a:t>
            </a:r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BC20C-75E2-394D-9312-4FC99F26EE69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BE" smtClean="0"/>
              <a:t>17-10-2012</a:t>
            </a:r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BC20C-75E2-394D-9312-4FC99F26EE69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BE" smtClean="0"/>
              <a:t>17-10-2012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BC20C-75E2-394D-9312-4FC99F26EE69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BE" smtClean="0"/>
              <a:t>17-10-2012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BC20C-75E2-394D-9312-4FC99F26EE69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BE" smtClean="0"/>
              <a:t>Titelstijl van model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BE" smtClean="0"/>
              <a:t>Klik om de tekststijl van het model te bewerken</a:t>
            </a:r>
          </a:p>
          <a:p>
            <a:pPr lvl="1"/>
            <a:r>
              <a:rPr lang="nl-BE" smtClean="0"/>
              <a:t>Tweede niveau</a:t>
            </a:r>
          </a:p>
          <a:p>
            <a:pPr lvl="2"/>
            <a:r>
              <a:rPr lang="nl-BE" smtClean="0"/>
              <a:t>Derde niveau</a:t>
            </a:r>
          </a:p>
          <a:p>
            <a:pPr lvl="3"/>
            <a:r>
              <a:rPr lang="nl-BE" smtClean="0"/>
              <a:t>Vierde niveau</a:t>
            </a:r>
          </a:p>
          <a:p>
            <a:pPr lvl="4"/>
            <a:r>
              <a:rPr lang="nl-BE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nl-BE" smtClean="0"/>
              <a:t>17-10-2012</a:t>
            </a:r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EBC20C-75E2-394D-9312-4FC99F26EE69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Vrije vorm 9"/>
          <p:cNvSpPr/>
          <p:nvPr/>
        </p:nvSpPr>
        <p:spPr>
          <a:xfrm>
            <a:off x="-56694" y="5571922"/>
            <a:ext cx="9200694" cy="1308753"/>
          </a:xfrm>
          <a:custGeom>
            <a:avLst/>
            <a:gdLst>
              <a:gd name="connsiteX0" fmla="*/ 25917 w 9200694"/>
              <a:gd name="connsiteY0" fmla="*/ 1529039 h 1801156"/>
              <a:gd name="connsiteX1" fmla="*/ 9200694 w 9200694"/>
              <a:gd name="connsiteY1" fmla="*/ 0 h 1801156"/>
              <a:gd name="connsiteX2" fmla="*/ 9200694 w 9200694"/>
              <a:gd name="connsiteY2" fmla="*/ 1788198 h 1801156"/>
              <a:gd name="connsiteX3" fmla="*/ 0 w 9200694"/>
              <a:gd name="connsiteY3" fmla="*/ 1801156 h 1801156"/>
              <a:gd name="connsiteX4" fmla="*/ 25917 w 9200694"/>
              <a:gd name="connsiteY4" fmla="*/ 1529039 h 18011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00694" h="1801156">
                <a:moveTo>
                  <a:pt x="25917" y="1529039"/>
                </a:moveTo>
                <a:lnTo>
                  <a:pt x="9200694" y="0"/>
                </a:lnTo>
                <a:lnTo>
                  <a:pt x="9200694" y="1788198"/>
                </a:lnTo>
                <a:lnTo>
                  <a:pt x="0" y="1801156"/>
                </a:lnTo>
                <a:lnTo>
                  <a:pt x="25917" y="1529039"/>
                </a:lnTo>
                <a:close/>
              </a:path>
            </a:pathLst>
          </a:custGeom>
          <a:solidFill>
            <a:schemeClr val="accent1">
              <a:alpha val="50000"/>
            </a:schemeClr>
          </a:solidFill>
          <a:scene3d>
            <a:camera prst="orthographicFront"/>
            <a:lightRig rig="threePt" dir="t"/>
          </a:scene3d>
          <a:sp3d contourW="12700">
            <a:contourClr>
              <a:schemeClr val="tx2"/>
            </a:contourClr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1" name="Tekstvak 10"/>
          <p:cNvSpPr txBox="1"/>
          <p:nvPr/>
        </p:nvSpPr>
        <p:spPr>
          <a:xfrm>
            <a:off x="4004245" y="6473294"/>
            <a:ext cx="51008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nl-NL" sz="2000" i="1" dirty="0"/>
              <a:t>More </a:t>
            </a:r>
            <a:r>
              <a:rPr lang="nl-NL" sz="2000" i="1" dirty="0" err="1"/>
              <a:t>Value</a:t>
            </a:r>
            <a:r>
              <a:rPr lang="nl-NL" sz="2000" i="1" dirty="0"/>
              <a:t> </a:t>
            </a:r>
            <a:r>
              <a:rPr lang="nl-NL" sz="2000" i="1" dirty="0" err="1"/>
              <a:t>through</a:t>
            </a:r>
            <a:r>
              <a:rPr lang="nl-NL" sz="2000" i="1" dirty="0"/>
              <a:t> Distribution</a:t>
            </a:r>
          </a:p>
        </p:txBody>
      </p:sp>
      <p:cxnSp>
        <p:nvCxnSpPr>
          <p:cNvPr id="13" name="Rechte verbindingslijn 12"/>
          <p:cNvCxnSpPr/>
          <p:nvPr/>
        </p:nvCxnSpPr>
        <p:spPr>
          <a:xfrm flipV="1">
            <a:off x="1153326" y="5131352"/>
            <a:ext cx="7990674" cy="174205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7" name="Afbeelding 6" descr="filalBACDnamelogo.t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2600" y="1618762"/>
            <a:ext cx="5689600" cy="321407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Vrije vorm 3"/>
          <p:cNvSpPr/>
          <p:nvPr/>
        </p:nvSpPr>
        <p:spPr>
          <a:xfrm>
            <a:off x="-56694" y="5571922"/>
            <a:ext cx="9200694" cy="1308753"/>
          </a:xfrm>
          <a:custGeom>
            <a:avLst/>
            <a:gdLst>
              <a:gd name="connsiteX0" fmla="*/ 25917 w 9200694"/>
              <a:gd name="connsiteY0" fmla="*/ 1529039 h 1801156"/>
              <a:gd name="connsiteX1" fmla="*/ 9200694 w 9200694"/>
              <a:gd name="connsiteY1" fmla="*/ 0 h 1801156"/>
              <a:gd name="connsiteX2" fmla="*/ 9200694 w 9200694"/>
              <a:gd name="connsiteY2" fmla="*/ 1788198 h 1801156"/>
              <a:gd name="connsiteX3" fmla="*/ 0 w 9200694"/>
              <a:gd name="connsiteY3" fmla="*/ 1801156 h 1801156"/>
              <a:gd name="connsiteX4" fmla="*/ 25917 w 9200694"/>
              <a:gd name="connsiteY4" fmla="*/ 1529039 h 18011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00694" h="1801156">
                <a:moveTo>
                  <a:pt x="25917" y="1529039"/>
                </a:moveTo>
                <a:lnTo>
                  <a:pt x="9200694" y="0"/>
                </a:lnTo>
                <a:lnTo>
                  <a:pt x="9200694" y="1788198"/>
                </a:lnTo>
                <a:lnTo>
                  <a:pt x="0" y="1801156"/>
                </a:lnTo>
                <a:lnTo>
                  <a:pt x="25917" y="1529039"/>
                </a:lnTo>
                <a:close/>
              </a:path>
            </a:pathLst>
          </a:custGeom>
          <a:solidFill>
            <a:schemeClr val="accent1">
              <a:alpha val="50000"/>
            </a:schemeClr>
          </a:solidFill>
          <a:scene3d>
            <a:camera prst="orthographicFront"/>
            <a:lightRig rig="threePt" dir="t"/>
          </a:scene3d>
          <a:sp3d contourW="12700">
            <a:contourClr>
              <a:schemeClr val="tx2"/>
            </a:contourClr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5" name="Rechte verbindingslijn 4"/>
          <p:cNvCxnSpPr/>
          <p:nvPr/>
        </p:nvCxnSpPr>
        <p:spPr>
          <a:xfrm flipV="1">
            <a:off x="1153326" y="5131352"/>
            <a:ext cx="7990674" cy="174205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kstvak 5"/>
          <p:cNvSpPr txBox="1"/>
          <p:nvPr/>
        </p:nvSpPr>
        <p:spPr>
          <a:xfrm>
            <a:off x="4004245" y="6473294"/>
            <a:ext cx="51008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nl-NL" sz="2000" i="1" dirty="0"/>
              <a:t>More </a:t>
            </a:r>
            <a:r>
              <a:rPr lang="nl-NL" sz="2000" i="1" dirty="0" err="1"/>
              <a:t>Value</a:t>
            </a:r>
            <a:r>
              <a:rPr lang="nl-NL" sz="2000" i="1" dirty="0"/>
              <a:t> </a:t>
            </a:r>
            <a:r>
              <a:rPr lang="nl-NL" sz="2000" i="1" dirty="0" err="1"/>
              <a:t>through</a:t>
            </a:r>
            <a:r>
              <a:rPr lang="nl-NL" sz="2000" i="1" dirty="0"/>
              <a:t> Distribution</a:t>
            </a:r>
          </a:p>
        </p:txBody>
      </p:sp>
      <p:pic>
        <p:nvPicPr>
          <p:cNvPr id="7" name="Afbeelding 6" descr="LOGO BACD.t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8641" y="5579653"/>
            <a:ext cx="1370784" cy="775103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609600" y="885825"/>
            <a:ext cx="8010525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4000" b="1" dirty="0" smtClean="0">
                <a:solidFill>
                  <a:srgbClr val="002060"/>
                </a:solidFill>
              </a:rPr>
              <a:t>Conclusions</a:t>
            </a:r>
          </a:p>
          <a:p>
            <a:endParaRPr lang="fr-BE" sz="2800" b="1" dirty="0">
              <a:solidFill>
                <a:srgbClr val="002060"/>
              </a:solidFill>
            </a:endParaRPr>
          </a:p>
          <a:p>
            <a:pPr>
              <a:spcBef>
                <a:spcPts val="600"/>
              </a:spcBef>
            </a:pPr>
            <a:r>
              <a:rPr lang="fr-BE" sz="2800" b="1" dirty="0" err="1" smtClean="0">
                <a:solidFill>
                  <a:srgbClr val="002060"/>
                </a:solidFill>
              </a:rPr>
              <a:t>IoP</a:t>
            </a:r>
            <a:r>
              <a:rPr lang="fr-BE" sz="2800" b="1" dirty="0" smtClean="0">
                <a:solidFill>
                  <a:srgbClr val="002060"/>
                </a:solidFill>
              </a:rPr>
              <a:t> </a:t>
            </a:r>
            <a:r>
              <a:rPr lang="fr-BE" sz="2800" b="1" dirty="0" err="1" smtClean="0">
                <a:solidFill>
                  <a:srgbClr val="002060"/>
                </a:solidFill>
              </a:rPr>
              <a:t>response</a:t>
            </a:r>
            <a:r>
              <a:rPr lang="fr-BE" sz="2800" b="1" dirty="0" smtClean="0">
                <a:solidFill>
                  <a:srgbClr val="002060"/>
                </a:solidFill>
              </a:rPr>
              <a:t> </a:t>
            </a:r>
            <a:r>
              <a:rPr lang="fr-BE" sz="2800" b="1" dirty="0" err="1" smtClean="0">
                <a:solidFill>
                  <a:srgbClr val="002060"/>
                </a:solidFill>
              </a:rPr>
              <a:t>can</a:t>
            </a:r>
            <a:r>
              <a:rPr lang="fr-BE" sz="2800" b="1" dirty="0" smtClean="0">
                <a:solidFill>
                  <a:srgbClr val="002060"/>
                </a:solidFill>
              </a:rPr>
              <a:t> </a:t>
            </a:r>
            <a:r>
              <a:rPr lang="fr-BE" sz="2800" b="1" dirty="0" err="1" smtClean="0">
                <a:solidFill>
                  <a:srgbClr val="002060"/>
                </a:solidFill>
              </a:rPr>
              <a:t>increase</a:t>
            </a:r>
            <a:endParaRPr lang="fr-BE" sz="2800" b="1" dirty="0" smtClean="0">
              <a:solidFill>
                <a:srgbClr val="002060"/>
              </a:solidFill>
            </a:endParaRPr>
          </a:p>
          <a:p>
            <a:pPr>
              <a:spcBef>
                <a:spcPts val="600"/>
              </a:spcBef>
            </a:pPr>
            <a:r>
              <a:rPr lang="fr-BE" sz="2800" b="1" dirty="0" smtClean="0">
                <a:solidFill>
                  <a:srgbClr val="002060"/>
                </a:solidFill>
              </a:rPr>
              <a:t>High turnover in RC </a:t>
            </a:r>
            <a:r>
              <a:rPr lang="fr-BE" sz="2800" b="1" dirty="0" err="1" smtClean="0">
                <a:solidFill>
                  <a:srgbClr val="002060"/>
                </a:solidFill>
              </a:rPr>
              <a:t>companies</a:t>
            </a:r>
            <a:r>
              <a:rPr lang="fr-BE" sz="2800" b="1" dirty="0" smtClean="0">
                <a:solidFill>
                  <a:srgbClr val="002060"/>
                </a:solidFill>
              </a:rPr>
              <a:t> </a:t>
            </a:r>
          </a:p>
          <a:p>
            <a:pPr>
              <a:spcBef>
                <a:spcPts val="600"/>
              </a:spcBef>
            </a:pPr>
            <a:r>
              <a:rPr lang="fr-BE" sz="2800" b="1" dirty="0" smtClean="0">
                <a:solidFill>
                  <a:srgbClr val="002060"/>
                </a:solidFill>
              </a:rPr>
              <a:t>Self </a:t>
            </a:r>
            <a:r>
              <a:rPr lang="fr-BE" sz="2800" b="1" dirty="0" err="1" smtClean="0">
                <a:solidFill>
                  <a:srgbClr val="002060"/>
                </a:solidFill>
              </a:rPr>
              <a:t>assessment</a:t>
            </a:r>
            <a:r>
              <a:rPr lang="fr-BE" sz="2800" b="1" dirty="0" smtClean="0">
                <a:solidFill>
                  <a:srgbClr val="002060"/>
                </a:solidFill>
              </a:rPr>
              <a:t> </a:t>
            </a:r>
            <a:r>
              <a:rPr lang="fr-BE" sz="2800" b="1" dirty="0" err="1" smtClean="0">
                <a:solidFill>
                  <a:srgbClr val="002060"/>
                </a:solidFill>
              </a:rPr>
              <a:t>tool</a:t>
            </a:r>
            <a:r>
              <a:rPr lang="fr-BE" sz="2800" b="1" dirty="0" smtClean="0">
                <a:solidFill>
                  <a:srgbClr val="002060"/>
                </a:solidFill>
              </a:rPr>
              <a:t> for </a:t>
            </a:r>
            <a:r>
              <a:rPr lang="fr-BE" sz="2800" b="1" dirty="0" err="1" smtClean="0">
                <a:solidFill>
                  <a:srgbClr val="002060"/>
                </a:solidFill>
              </a:rPr>
              <a:t>SMEs</a:t>
            </a:r>
            <a:r>
              <a:rPr lang="fr-BE" sz="2800" b="1" dirty="0" smtClean="0">
                <a:solidFill>
                  <a:srgbClr val="002060"/>
                </a:solidFill>
              </a:rPr>
              <a:t> </a:t>
            </a:r>
            <a:r>
              <a:rPr lang="fr-BE" sz="2800" b="1" dirty="0" err="1" smtClean="0">
                <a:solidFill>
                  <a:srgbClr val="002060"/>
                </a:solidFill>
              </a:rPr>
              <a:t>is</a:t>
            </a:r>
            <a:r>
              <a:rPr lang="fr-BE" sz="2800" b="1" dirty="0" smtClean="0">
                <a:solidFill>
                  <a:srgbClr val="002060"/>
                </a:solidFill>
              </a:rPr>
              <a:t> </a:t>
            </a:r>
            <a:r>
              <a:rPr lang="fr-BE" sz="2800" b="1" dirty="0" err="1" smtClean="0">
                <a:solidFill>
                  <a:srgbClr val="002060"/>
                </a:solidFill>
              </a:rPr>
              <a:t>added</a:t>
            </a:r>
            <a:r>
              <a:rPr lang="fr-BE" sz="2800" b="1" dirty="0" smtClean="0">
                <a:solidFill>
                  <a:srgbClr val="002060"/>
                </a:solidFill>
              </a:rPr>
              <a:t> value</a:t>
            </a:r>
          </a:p>
          <a:p>
            <a:pPr>
              <a:spcBef>
                <a:spcPts val="600"/>
              </a:spcBef>
            </a:pPr>
            <a:r>
              <a:rPr lang="fr-BE" sz="2800" b="1" dirty="0" err="1" smtClean="0">
                <a:solidFill>
                  <a:srgbClr val="002060"/>
                </a:solidFill>
              </a:rPr>
              <a:t>Safety</a:t>
            </a:r>
            <a:r>
              <a:rPr lang="fr-BE" sz="2800" b="1" dirty="0" smtClean="0">
                <a:solidFill>
                  <a:srgbClr val="002060"/>
                </a:solidFill>
              </a:rPr>
              <a:t> </a:t>
            </a:r>
            <a:r>
              <a:rPr lang="fr-BE" sz="2800" b="1" dirty="0" err="1" smtClean="0">
                <a:solidFill>
                  <a:srgbClr val="002060"/>
                </a:solidFill>
              </a:rPr>
              <a:t>during</a:t>
            </a:r>
            <a:r>
              <a:rPr lang="fr-BE" sz="2800" b="1" dirty="0" smtClean="0">
                <a:solidFill>
                  <a:srgbClr val="002060"/>
                </a:solidFill>
              </a:rPr>
              <a:t> </a:t>
            </a:r>
            <a:r>
              <a:rPr lang="fr-BE" sz="2800" b="1" dirty="0" err="1" smtClean="0">
                <a:solidFill>
                  <a:srgbClr val="002060"/>
                </a:solidFill>
              </a:rPr>
              <a:t>loading</a:t>
            </a:r>
            <a:r>
              <a:rPr lang="fr-BE" sz="2800" b="1" dirty="0" smtClean="0">
                <a:solidFill>
                  <a:srgbClr val="002060"/>
                </a:solidFill>
              </a:rPr>
              <a:t> &amp; </a:t>
            </a:r>
            <a:r>
              <a:rPr lang="fr-BE" sz="2800" b="1" dirty="0" err="1" smtClean="0">
                <a:solidFill>
                  <a:srgbClr val="002060"/>
                </a:solidFill>
              </a:rPr>
              <a:t>unloading</a:t>
            </a:r>
            <a:r>
              <a:rPr lang="fr-BE" sz="2800" b="1" dirty="0" smtClean="0">
                <a:solidFill>
                  <a:srgbClr val="002060"/>
                </a:solidFill>
              </a:rPr>
              <a:t> </a:t>
            </a:r>
            <a:r>
              <a:rPr lang="fr-BE" sz="2800" b="1" dirty="0" err="1" smtClean="0">
                <a:solidFill>
                  <a:srgbClr val="002060"/>
                </a:solidFill>
              </a:rPr>
              <a:t>needs</a:t>
            </a:r>
            <a:r>
              <a:rPr lang="fr-BE" sz="2800" b="1" dirty="0" smtClean="0">
                <a:solidFill>
                  <a:srgbClr val="002060"/>
                </a:solidFill>
              </a:rPr>
              <a:t> attention</a:t>
            </a:r>
          </a:p>
          <a:p>
            <a:pPr>
              <a:spcBef>
                <a:spcPts val="600"/>
              </a:spcBef>
            </a:pPr>
            <a:r>
              <a:rPr lang="fr-BE" sz="2800" b="1" dirty="0" err="1" smtClean="0">
                <a:solidFill>
                  <a:srgbClr val="002060"/>
                </a:solidFill>
              </a:rPr>
              <a:t>Community</a:t>
            </a:r>
            <a:r>
              <a:rPr lang="fr-BE" sz="2800" b="1" dirty="0" smtClean="0">
                <a:solidFill>
                  <a:srgbClr val="002060"/>
                </a:solidFill>
              </a:rPr>
              <a:t> interactions </a:t>
            </a:r>
            <a:r>
              <a:rPr lang="fr-BE" sz="2800" b="1" dirty="0" err="1" smtClean="0">
                <a:solidFill>
                  <a:srgbClr val="002060"/>
                </a:solidFill>
              </a:rPr>
              <a:t>need</a:t>
            </a:r>
            <a:r>
              <a:rPr lang="fr-BE" sz="2800" b="1" dirty="0" smtClean="0">
                <a:solidFill>
                  <a:srgbClr val="002060"/>
                </a:solidFill>
              </a:rPr>
              <a:t> </a:t>
            </a:r>
            <a:r>
              <a:rPr lang="fr-BE" sz="2800" b="1" dirty="0" err="1" smtClean="0">
                <a:solidFill>
                  <a:srgbClr val="002060"/>
                </a:solidFill>
              </a:rPr>
              <a:t>boost</a:t>
            </a:r>
            <a:endParaRPr lang="fr-BE" sz="2800" b="1" dirty="0" smtClean="0">
              <a:solidFill>
                <a:srgbClr val="002060"/>
              </a:solidFill>
            </a:endParaRPr>
          </a:p>
          <a:p>
            <a:pPr>
              <a:spcBef>
                <a:spcPts val="600"/>
              </a:spcBef>
            </a:pPr>
            <a:r>
              <a:rPr lang="fr-BE" sz="2800" b="1" dirty="0" err="1" smtClean="0">
                <a:solidFill>
                  <a:srgbClr val="002060"/>
                </a:solidFill>
              </a:rPr>
              <a:t>Belgium</a:t>
            </a:r>
            <a:r>
              <a:rPr lang="fr-BE" sz="2800" b="1" dirty="0" smtClean="0">
                <a:solidFill>
                  <a:srgbClr val="002060"/>
                </a:solidFill>
              </a:rPr>
              <a:t> </a:t>
            </a:r>
            <a:r>
              <a:rPr lang="fr-BE" sz="2800" b="1" dirty="0" err="1" smtClean="0">
                <a:solidFill>
                  <a:srgbClr val="002060"/>
                </a:solidFill>
              </a:rPr>
              <a:t>is</a:t>
            </a:r>
            <a:r>
              <a:rPr lang="fr-BE" sz="2800" b="1" dirty="0">
                <a:solidFill>
                  <a:srgbClr val="002060"/>
                </a:solidFill>
              </a:rPr>
              <a:t> </a:t>
            </a:r>
            <a:r>
              <a:rPr lang="fr-BE" sz="2800" b="1" dirty="0" err="1" smtClean="0">
                <a:solidFill>
                  <a:srgbClr val="002060"/>
                </a:solidFill>
              </a:rPr>
              <a:t>above</a:t>
            </a:r>
            <a:r>
              <a:rPr lang="fr-BE" sz="2800" b="1" dirty="0">
                <a:solidFill>
                  <a:srgbClr val="002060"/>
                </a:solidFill>
              </a:rPr>
              <a:t> </a:t>
            </a:r>
            <a:r>
              <a:rPr lang="fr-BE" sz="2800" b="1" dirty="0" err="1" smtClean="0">
                <a:solidFill>
                  <a:srgbClr val="002060"/>
                </a:solidFill>
              </a:rPr>
              <a:t>average</a:t>
            </a:r>
            <a:r>
              <a:rPr lang="fr-BE" sz="2800" b="1" dirty="0" smtClean="0">
                <a:solidFill>
                  <a:srgbClr val="002060"/>
                </a:solidFill>
              </a:rPr>
              <a:t> in FECC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Vrije vorm 9"/>
          <p:cNvSpPr/>
          <p:nvPr/>
        </p:nvSpPr>
        <p:spPr>
          <a:xfrm>
            <a:off x="-56694" y="5571922"/>
            <a:ext cx="9200694" cy="1308753"/>
          </a:xfrm>
          <a:custGeom>
            <a:avLst/>
            <a:gdLst>
              <a:gd name="connsiteX0" fmla="*/ 25917 w 9200694"/>
              <a:gd name="connsiteY0" fmla="*/ 1529039 h 1801156"/>
              <a:gd name="connsiteX1" fmla="*/ 9200694 w 9200694"/>
              <a:gd name="connsiteY1" fmla="*/ 0 h 1801156"/>
              <a:gd name="connsiteX2" fmla="*/ 9200694 w 9200694"/>
              <a:gd name="connsiteY2" fmla="*/ 1788198 h 1801156"/>
              <a:gd name="connsiteX3" fmla="*/ 0 w 9200694"/>
              <a:gd name="connsiteY3" fmla="*/ 1801156 h 1801156"/>
              <a:gd name="connsiteX4" fmla="*/ 25917 w 9200694"/>
              <a:gd name="connsiteY4" fmla="*/ 1529039 h 18011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00694" h="1801156">
                <a:moveTo>
                  <a:pt x="25917" y="1529039"/>
                </a:moveTo>
                <a:lnTo>
                  <a:pt x="9200694" y="0"/>
                </a:lnTo>
                <a:lnTo>
                  <a:pt x="9200694" y="1788198"/>
                </a:lnTo>
                <a:lnTo>
                  <a:pt x="0" y="1801156"/>
                </a:lnTo>
                <a:lnTo>
                  <a:pt x="25917" y="1529039"/>
                </a:lnTo>
                <a:close/>
              </a:path>
            </a:pathLst>
          </a:custGeom>
          <a:solidFill>
            <a:schemeClr val="accent1">
              <a:alpha val="50000"/>
            </a:schemeClr>
          </a:solidFill>
          <a:scene3d>
            <a:camera prst="orthographicFront"/>
            <a:lightRig rig="threePt" dir="t"/>
          </a:scene3d>
          <a:sp3d contourW="12700">
            <a:contourClr>
              <a:schemeClr val="tx2"/>
            </a:contourClr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prstClr val="white"/>
              </a:solidFill>
            </a:endParaRPr>
          </a:p>
        </p:txBody>
      </p:sp>
      <p:sp>
        <p:nvSpPr>
          <p:cNvPr id="11" name="Tekstvak 10"/>
          <p:cNvSpPr txBox="1"/>
          <p:nvPr/>
        </p:nvSpPr>
        <p:spPr>
          <a:xfrm>
            <a:off x="4004245" y="6473294"/>
            <a:ext cx="51008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nl-NL" sz="2000" i="1" dirty="0">
                <a:solidFill>
                  <a:prstClr val="black"/>
                </a:solidFill>
              </a:rPr>
              <a:t>More </a:t>
            </a:r>
            <a:r>
              <a:rPr lang="nl-NL" sz="2000" i="1" dirty="0" err="1">
                <a:solidFill>
                  <a:prstClr val="black"/>
                </a:solidFill>
              </a:rPr>
              <a:t>Value</a:t>
            </a:r>
            <a:r>
              <a:rPr lang="nl-NL" sz="2000" i="1" dirty="0">
                <a:solidFill>
                  <a:prstClr val="black"/>
                </a:solidFill>
              </a:rPr>
              <a:t> </a:t>
            </a:r>
            <a:r>
              <a:rPr lang="nl-NL" sz="2000" i="1" dirty="0" err="1">
                <a:solidFill>
                  <a:prstClr val="black"/>
                </a:solidFill>
              </a:rPr>
              <a:t>through</a:t>
            </a:r>
            <a:r>
              <a:rPr lang="nl-NL" sz="2000" i="1" dirty="0">
                <a:solidFill>
                  <a:prstClr val="black"/>
                </a:solidFill>
              </a:rPr>
              <a:t> Distribution</a:t>
            </a:r>
          </a:p>
        </p:txBody>
      </p:sp>
      <p:cxnSp>
        <p:nvCxnSpPr>
          <p:cNvPr id="13" name="Rechte verbindingslijn 12"/>
          <p:cNvCxnSpPr/>
          <p:nvPr/>
        </p:nvCxnSpPr>
        <p:spPr>
          <a:xfrm flipV="1">
            <a:off x="1153326" y="5131352"/>
            <a:ext cx="7990674" cy="174205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7" name="Afbeelding 6" descr="filalBACDnamelogo.t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2600" y="1618762"/>
            <a:ext cx="5689600" cy="32140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3218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Vrije vorm 3"/>
          <p:cNvSpPr/>
          <p:nvPr/>
        </p:nvSpPr>
        <p:spPr>
          <a:xfrm>
            <a:off x="-56694" y="5571922"/>
            <a:ext cx="9200694" cy="1308753"/>
          </a:xfrm>
          <a:custGeom>
            <a:avLst/>
            <a:gdLst>
              <a:gd name="connsiteX0" fmla="*/ 25917 w 9200694"/>
              <a:gd name="connsiteY0" fmla="*/ 1529039 h 1801156"/>
              <a:gd name="connsiteX1" fmla="*/ 9200694 w 9200694"/>
              <a:gd name="connsiteY1" fmla="*/ 0 h 1801156"/>
              <a:gd name="connsiteX2" fmla="*/ 9200694 w 9200694"/>
              <a:gd name="connsiteY2" fmla="*/ 1788198 h 1801156"/>
              <a:gd name="connsiteX3" fmla="*/ 0 w 9200694"/>
              <a:gd name="connsiteY3" fmla="*/ 1801156 h 1801156"/>
              <a:gd name="connsiteX4" fmla="*/ 25917 w 9200694"/>
              <a:gd name="connsiteY4" fmla="*/ 1529039 h 18011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00694" h="1801156">
                <a:moveTo>
                  <a:pt x="25917" y="1529039"/>
                </a:moveTo>
                <a:lnTo>
                  <a:pt x="9200694" y="0"/>
                </a:lnTo>
                <a:lnTo>
                  <a:pt x="9200694" y="1788198"/>
                </a:lnTo>
                <a:lnTo>
                  <a:pt x="0" y="1801156"/>
                </a:lnTo>
                <a:lnTo>
                  <a:pt x="25917" y="1529039"/>
                </a:lnTo>
                <a:close/>
              </a:path>
            </a:pathLst>
          </a:custGeom>
          <a:solidFill>
            <a:schemeClr val="accent1">
              <a:alpha val="50000"/>
            </a:schemeClr>
          </a:solidFill>
          <a:scene3d>
            <a:camera prst="orthographicFront"/>
            <a:lightRig rig="threePt" dir="t"/>
          </a:scene3d>
          <a:sp3d contourW="12700">
            <a:contourClr>
              <a:schemeClr val="tx2"/>
            </a:contourClr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5" name="Rechte verbindingslijn 4"/>
          <p:cNvCxnSpPr/>
          <p:nvPr/>
        </p:nvCxnSpPr>
        <p:spPr>
          <a:xfrm flipV="1">
            <a:off x="1153326" y="5131352"/>
            <a:ext cx="7990674" cy="174205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kstvak 5"/>
          <p:cNvSpPr txBox="1"/>
          <p:nvPr/>
        </p:nvSpPr>
        <p:spPr>
          <a:xfrm>
            <a:off x="4004245" y="6473294"/>
            <a:ext cx="51008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nl-NL" sz="2000" i="1" dirty="0"/>
              <a:t>More </a:t>
            </a:r>
            <a:r>
              <a:rPr lang="nl-NL" sz="2000" i="1" dirty="0" err="1"/>
              <a:t>Value</a:t>
            </a:r>
            <a:r>
              <a:rPr lang="nl-NL" sz="2000" i="1" dirty="0"/>
              <a:t> </a:t>
            </a:r>
            <a:r>
              <a:rPr lang="nl-NL" sz="2000" i="1" dirty="0" err="1"/>
              <a:t>through</a:t>
            </a:r>
            <a:r>
              <a:rPr lang="nl-NL" sz="2000" i="1" dirty="0"/>
              <a:t> Distribution</a:t>
            </a:r>
          </a:p>
        </p:txBody>
      </p:sp>
      <p:pic>
        <p:nvPicPr>
          <p:cNvPr id="7" name="Afbeelding 6" descr="LOGO BACD.t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8641" y="5579653"/>
            <a:ext cx="1370784" cy="775103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609600" y="885825"/>
            <a:ext cx="8010525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sz="4000" b="1" dirty="0" smtClean="0">
                <a:solidFill>
                  <a:srgbClr val="002060"/>
                </a:solidFill>
              </a:rPr>
              <a:t>Workshop </a:t>
            </a:r>
          </a:p>
          <a:p>
            <a:pPr algn="ctr"/>
            <a:r>
              <a:rPr lang="fr-BE" sz="4000" b="1" dirty="0" err="1" smtClean="0">
                <a:solidFill>
                  <a:srgbClr val="002060"/>
                </a:solidFill>
              </a:rPr>
              <a:t>Responsible</a:t>
            </a:r>
            <a:r>
              <a:rPr lang="fr-BE" sz="4000" b="1" dirty="0" smtClean="0">
                <a:solidFill>
                  <a:srgbClr val="002060"/>
                </a:solidFill>
              </a:rPr>
              <a:t> Care</a:t>
            </a:r>
          </a:p>
          <a:p>
            <a:pPr algn="ctr"/>
            <a:endParaRPr lang="fr-BE" sz="4000" dirty="0" smtClean="0">
              <a:solidFill>
                <a:srgbClr val="002060"/>
              </a:solidFill>
            </a:endParaRPr>
          </a:p>
          <a:p>
            <a:pPr algn="ctr"/>
            <a:r>
              <a:rPr lang="fr-BE" sz="4000" dirty="0" smtClean="0">
                <a:solidFill>
                  <a:srgbClr val="002060"/>
                </a:solidFill>
              </a:rPr>
              <a:t>Indices of performance </a:t>
            </a:r>
          </a:p>
          <a:p>
            <a:pPr algn="ctr"/>
            <a:r>
              <a:rPr lang="fr-BE" sz="4000" dirty="0" smtClean="0">
                <a:solidFill>
                  <a:srgbClr val="002060"/>
                </a:solidFill>
              </a:rPr>
              <a:t>	</a:t>
            </a:r>
            <a:r>
              <a:rPr lang="fr-BE" sz="4000" dirty="0" err="1" smtClean="0">
                <a:solidFill>
                  <a:srgbClr val="002060"/>
                </a:solidFill>
              </a:rPr>
              <a:t>IoP</a:t>
            </a:r>
            <a:r>
              <a:rPr lang="fr-BE" sz="4000" dirty="0" smtClean="0">
                <a:solidFill>
                  <a:srgbClr val="002060"/>
                </a:solidFill>
              </a:rPr>
              <a:t> </a:t>
            </a:r>
            <a:r>
              <a:rPr lang="fr-BE" sz="4000" dirty="0" err="1" smtClean="0">
                <a:solidFill>
                  <a:srgbClr val="002060"/>
                </a:solidFill>
              </a:rPr>
              <a:t>Belgian</a:t>
            </a:r>
            <a:r>
              <a:rPr lang="fr-BE" sz="4000" dirty="0" smtClean="0">
                <a:solidFill>
                  <a:srgbClr val="002060"/>
                </a:solidFill>
              </a:rPr>
              <a:t> Distribution</a:t>
            </a:r>
            <a:endParaRPr lang="fr-BE" sz="4000" dirty="0" smtClean="0">
              <a:solidFill>
                <a:srgbClr val="002060"/>
              </a:solidFill>
            </a:endParaRPr>
          </a:p>
          <a:p>
            <a:endParaRPr lang="fr-BE" sz="4000" dirty="0" smtClean="0">
              <a:solidFill>
                <a:srgbClr val="002060"/>
              </a:solidFill>
            </a:endParaRPr>
          </a:p>
          <a:p>
            <a:pPr algn="r"/>
            <a:r>
              <a:rPr lang="fr-BE" dirty="0" smtClean="0">
                <a:solidFill>
                  <a:srgbClr val="002060"/>
                </a:solidFill>
              </a:rPr>
              <a:t>Wim Vermeylen</a:t>
            </a:r>
          </a:p>
          <a:p>
            <a:endParaRPr lang="nl-B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Vrije vorm 3"/>
          <p:cNvSpPr/>
          <p:nvPr/>
        </p:nvSpPr>
        <p:spPr>
          <a:xfrm>
            <a:off x="-56694" y="5571922"/>
            <a:ext cx="9200694" cy="1308753"/>
          </a:xfrm>
          <a:custGeom>
            <a:avLst/>
            <a:gdLst>
              <a:gd name="connsiteX0" fmla="*/ 25917 w 9200694"/>
              <a:gd name="connsiteY0" fmla="*/ 1529039 h 1801156"/>
              <a:gd name="connsiteX1" fmla="*/ 9200694 w 9200694"/>
              <a:gd name="connsiteY1" fmla="*/ 0 h 1801156"/>
              <a:gd name="connsiteX2" fmla="*/ 9200694 w 9200694"/>
              <a:gd name="connsiteY2" fmla="*/ 1788198 h 1801156"/>
              <a:gd name="connsiteX3" fmla="*/ 0 w 9200694"/>
              <a:gd name="connsiteY3" fmla="*/ 1801156 h 1801156"/>
              <a:gd name="connsiteX4" fmla="*/ 25917 w 9200694"/>
              <a:gd name="connsiteY4" fmla="*/ 1529039 h 18011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00694" h="1801156">
                <a:moveTo>
                  <a:pt x="25917" y="1529039"/>
                </a:moveTo>
                <a:lnTo>
                  <a:pt x="9200694" y="0"/>
                </a:lnTo>
                <a:lnTo>
                  <a:pt x="9200694" y="1788198"/>
                </a:lnTo>
                <a:lnTo>
                  <a:pt x="0" y="1801156"/>
                </a:lnTo>
                <a:lnTo>
                  <a:pt x="25917" y="1529039"/>
                </a:lnTo>
                <a:close/>
              </a:path>
            </a:pathLst>
          </a:custGeom>
          <a:solidFill>
            <a:schemeClr val="accent1">
              <a:alpha val="50000"/>
            </a:schemeClr>
          </a:solidFill>
          <a:scene3d>
            <a:camera prst="orthographicFront"/>
            <a:lightRig rig="threePt" dir="t"/>
          </a:scene3d>
          <a:sp3d contourW="12700">
            <a:contourClr>
              <a:schemeClr val="tx2"/>
            </a:contourClr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5" name="Rechte verbindingslijn 4"/>
          <p:cNvCxnSpPr/>
          <p:nvPr/>
        </p:nvCxnSpPr>
        <p:spPr>
          <a:xfrm flipV="1">
            <a:off x="1153326" y="5131352"/>
            <a:ext cx="7990674" cy="174205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kstvak 5"/>
          <p:cNvSpPr txBox="1"/>
          <p:nvPr/>
        </p:nvSpPr>
        <p:spPr>
          <a:xfrm>
            <a:off x="4004245" y="6473294"/>
            <a:ext cx="51008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nl-NL" sz="2000" i="1" dirty="0"/>
              <a:t>More </a:t>
            </a:r>
            <a:r>
              <a:rPr lang="nl-NL" sz="2000" i="1" dirty="0" err="1"/>
              <a:t>Value</a:t>
            </a:r>
            <a:r>
              <a:rPr lang="nl-NL" sz="2000" i="1" dirty="0"/>
              <a:t> </a:t>
            </a:r>
            <a:r>
              <a:rPr lang="nl-NL" sz="2000" i="1" dirty="0" err="1"/>
              <a:t>through</a:t>
            </a:r>
            <a:r>
              <a:rPr lang="nl-NL" sz="2000" i="1" dirty="0"/>
              <a:t> Distribution</a:t>
            </a:r>
          </a:p>
        </p:txBody>
      </p:sp>
      <p:pic>
        <p:nvPicPr>
          <p:cNvPr id="7" name="Afbeelding 6" descr="LOGO BACD.t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8641" y="5579653"/>
            <a:ext cx="1370784" cy="775103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609600" y="885825"/>
            <a:ext cx="8010525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2800" b="1" dirty="0" smtClean="0">
                <a:solidFill>
                  <a:srgbClr val="002060"/>
                </a:solidFill>
              </a:rPr>
              <a:t>Indices of performance - </a:t>
            </a:r>
            <a:r>
              <a:rPr lang="fr-BE" sz="2800" b="1" dirty="0" err="1" smtClean="0">
                <a:solidFill>
                  <a:srgbClr val="002060"/>
                </a:solidFill>
              </a:rPr>
              <a:t>IoP</a:t>
            </a:r>
            <a:r>
              <a:rPr lang="fr-BE" sz="2800" b="1" dirty="0" smtClean="0">
                <a:solidFill>
                  <a:srgbClr val="002060"/>
                </a:solidFill>
              </a:rPr>
              <a:t> </a:t>
            </a:r>
            <a:r>
              <a:rPr lang="fr-BE" sz="2800" b="1" dirty="0" err="1" smtClean="0">
                <a:solidFill>
                  <a:srgbClr val="002060"/>
                </a:solidFill>
              </a:rPr>
              <a:t>Belgische</a:t>
            </a:r>
            <a:r>
              <a:rPr lang="fr-BE" sz="2800" b="1" dirty="0" smtClean="0">
                <a:solidFill>
                  <a:srgbClr val="002060"/>
                </a:solidFill>
              </a:rPr>
              <a:t> </a:t>
            </a:r>
            <a:r>
              <a:rPr lang="fr-BE" sz="2800" b="1" dirty="0" err="1" smtClean="0">
                <a:solidFill>
                  <a:srgbClr val="002060"/>
                </a:solidFill>
              </a:rPr>
              <a:t>distributie</a:t>
            </a:r>
            <a:endParaRPr lang="fr-BE" sz="2800" b="1" dirty="0" smtClean="0">
              <a:solidFill>
                <a:srgbClr val="002060"/>
              </a:solidFill>
            </a:endParaRPr>
          </a:p>
          <a:p>
            <a:endParaRPr lang="fr-BE" sz="2800" b="1" dirty="0" smtClean="0">
              <a:solidFill>
                <a:srgbClr val="002060"/>
              </a:solidFill>
            </a:endParaRPr>
          </a:p>
          <a:p>
            <a:endParaRPr lang="fr-BE" sz="2800" b="1" dirty="0" smtClean="0">
              <a:solidFill>
                <a:srgbClr val="002060"/>
              </a:solidFill>
            </a:endParaRPr>
          </a:p>
          <a:p>
            <a:r>
              <a:rPr lang="nl-BE" sz="2800" dirty="0" err="1" smtClean="0">
                <a:solidFill>
                  <a:srgbClr val="002060"/>
                </a:solidFill>
              </a:rPr>
              <a:t>IoP</a:t>
            </a:r>
            <a:r>
              <a:rPr lang="nl-BE" sz="2800" dirty="0" smtClean="0">
                <a:solidFill>
                  <a:srgbClr val="002060"/>
                </a:solidFill>
              </a:rPr>
              <a:t> Response</a:t>
            </a:r>
          </a:p>
          <a:p>
            <a:r>
              <a:rPr lang="nl-BE" sz="2800" dirty="0" smtClean="0">
                <a:solidFill>
                  <a:srgbClr val="002060"/>
                </a:solidFill>
              </a:rPr>
              <a:t>RC </a:t>
            </a:r>
            <a:r>
              <a:rPr lang="nl-BE" sz="2800" dirty="0" err="1" smtClean="0">
                <a:solidFill>
                  <a:srgbClr val="002060"/>
                </a:solidFill>
              </a:rPr>
              <a:t>implementation</a:t>
            </a:r>
            <a:endParaRPr lang="nl-BE" sz="2800" dirty="0" smtClean="0">
              <a:solidFill>
                <a:srgbClr val="002060"/>
              </a:solidFill>
            </a:endParaRPr>
          </a:p>
          <a:p>
            <a:r>
              <a:rPr lang="nl-BE" sz="2800" dirty="0" err="1" smtClean="0">
                <a:solidFill>
                  <a:srgbClr val="002060"/>
                </a:solidFill>
              </a:rPr>
              <a:t>Third</a:t>
            </a:r>
            <a:r>
              <a:rPr lang="nl-BE" sz="2800" dirty="0" smtClean="0">
                <a:solidFill>
                  <a:srgbClr val="002060"/>
                </a:solidFill>
              </a:rPr>
              <a:t> party </a:t>
            </a:r>
            <a:r>
              <a:rPr lang="nl-BE" sz="2800" dirty="0" err="1" smtClean="0">
                <a:solidFill>
                  <a:srgbClr val="002060"/>
                </a:solidFill>
              </a:rPr>
              <a:t>verifications</a:t>
            </a:r>
            <a:endParaRPr lang="nl-BE" sz="2800" dirty="0" smtClean="0">
              <a:solidFill>
                <a:srgbClr val="002060"/>
              </a:solidFill>
            </a:endParaRPr>
          </a:p>
          <a:p>
            <a:r>
              <a:rPr lang="nl-BE" sz="2800" dirty="0" err="1" smtClean="0">
                <a:solidFill>
                  <a:srgbClr val="002060"/>
                </a:solidFill>
              </a:rPr>
              <a:t>Incidents</a:t>
            </a:r>
            <a:r>
              <a:rPr lang="nl-BE" sz="2800" dirty="0" smtClean="0">
                <a:solidFill>
                  <a:srgbClr val="002060"/>
                </a:solidFill>
              </a:rPr>
              <a:t> &amp; </a:t>
            </a:r>
            <a:r>
              <a:rPr lang="nl-BE" sz="2800" dirty="0" err="1" smtClean="0">
                <a:solidFill>
                  <a:srgbClr val="002060"/>
                </a:solidFill>
              </a:rPr>
              <a:t>convictions</a:t>
            </a:r>
            <a:endParaRPr lang="nl-BE" sz="2800" dirty="0" smtClean="0">
              <a:solidFill>
                <a:srgbClr val="002060"/>
              </a:solidFill>
            </a:endParaRPr>
          </a:p>
          <a:p>
            <a:r>
              <a:rPr lang="nl-BE" sz="2800" dirty="0" err="1" smtClean="0">
                <a:solidFill>
                  <a:srgbClr val="002060"/>
                </a:solidFill>
              </a:rPr>
              <a:t>Other</a:t>
            </a:r>
            <a:r>
              <a:rPr lang="nl-BE" sz="2800" dirty="0" smtClean="0">
                <a:solidFill>
                  <a:srgbClr val="002060"/>
                </a:solidFill>
              </a:rPr>
              <a:t> parameters</a:t>
            </a:r>
          </a:p>
          <a:p>
            <a:r>
              <a:rPr lang="nl-BE" sz="2800" dirty="0" err="1" smtClean="0">
                <a:solidFill>
                  <a:srgbClr val="002060"/>
                </a:solidFill>
              </a:rPr>
              <a:t>Conclusion</a:t>
            </a:r>
            <a:endParaRPr lang="nl-BE" sz="2800" dirty="0" smtClean="0">
              <a:solidFill>
                <a:srgbClr val="002060"/>
              </a:solidFill>
            </a:endParaRPr>
          </a:p>
          <a:p>
            <a:pPr marL="342900" indent="-342900">
              <a:buAutoNum type="arabicPeriod"/>
            </a:pPr>
            <a:endParaRPr lang="nl-B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Vrije vorm 3"/>
          <p:cNvSpPr/>
          <p:nvPr/>
        </p:nvSpPr>
        <p:spPr>
          <a:xfrm>
            <a:off x="-56694" y="5571922"/>
            <a:ext cx="9200694" cy="1308753"/>
          </a:xfrm>
          <a:custGeom>
            <a:avLst/>
            <a:gdLst>
              <a:gd name="connsiteX0" fmla="*/ 25917 w 9200694"/>
              <a:gd name="connsiteY0" fmla="*/ 1529039 h 1801156"/>
              <a:gd name="connsiteX1" fmla="*/ 9200694 w 9200694"/>
              <a:gd name="connsiteY1" fmla="*/ 0 h 1801156"/>
              <a:gd name="connsiteX2" fmla="*/ 9200694 w 9200694"/>
              <a:gd name="connsiteY2" fmla="*/ 1788198 h 1801156"/>
              <a:gd name="connsiteX3" fmla="*/ 0 w 9200694"/>
              <a:gd name="connsiteY3" fmla="*/ 1801156 h 1801156"/>
              <a:gd name="connsiteX4" fmla="*/ 25917 w 9200694"/>
              <a:gd name="connsiteY4" fmla="*/ 1529039 h 18011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00694" h="1801156">
                <a:moveTo>
                  <a:pt x="25917" y="1529039"/>
                </a:moveTo>
                <a:lnTo>
                  <a:pt x="9200694" y="0"/>
                </a:lnTo>
                <a:lnTo>
                  <a:pt x="9200694" y="1788198"/>
                </a:lnTo>
                <a:lnTo>
                  <a:pt x="0" y="1801156"/>
                </a:lnTo>
                <a:lnTo>
                  <a:pt x="25917" y="1529039"/>
                </a:lnTo>
                <a:close/>
              </a:path>
            </a:pathLst>
          </a:custGeom>
          <a:solidFill>
            <a:schemeClr val="accent1">
              <a:alpha val="50000"/>
            </a:schemeClr>
          </a:solidFill>
          <a:scene3d>
            <a:camera prst="orthographicFront"/>
            <a:lightRig rig="threePt" dir="t"/>
          </a:scene3d>
          <a:sp3d contourW="12700">
            <a:contourClr>
              <a:schemeClr val="tx2"/>
            </a:contourClr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5" name="Rechte verbindingslijn 4"/>
          <p:cNvCxnSpPr/>
          <p:nvPr/>
        </p:nvCxnSpPr>
        <p:spPr>
          <a:xfrm flipV="1">
            <a:off x="1153326" y="5131352"/>
            <a:ext cx="7990674" cy="174205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kstvak 5"/>
          <p:cNvSpPr txBox="1"/>
          <p:nvPr/>
        </p:nvSpPr>
        <p:spPr>
          <a:xfrm>
            <a:off x="4004245" y="6473294"/>
            <a:ext cx="51008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nl-NL" sz="2000" i="1" dirty="0"/>
              <a:t>More </a:t>
            </a:r>
            <a:r>
              <a:rPr lang="nl-NL" sz="2000" i="1" dirty="0" err="1"/>
              <a:t>Value</a:t>
            </a:r>
            <a:r>
              <a:rPr lang="nl-NL" sz="2000" i="1" dirty="0"/>
              <a:t> </a:t>
            </a:r>
            <a:r>
              <a:rPr lang="nl-NL" sz="2000" i="1" dirty="0" err="1"/>
              <a:t>through</a:t>
            </a:r>
            <a:r>
              <a:rPr lang="nl-NL" sz="2000" i="1" dirty="0"/>
              <a:t> Distribution</a:t>
            </a:r>
          </a:p>
        </p:txBody>
      </p:sp>
      <p:pic>
        <p:nvPicPr>
          <p:cNvPr id="7" name="Afbeelding 6" descr="LOGO BACD.t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8641" y="5579653"/>
            <a:ext cx="1370784" cy="775103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609600" y="885825"/>
            <a:ext cx="801052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2800" b="1" dirty="0" err="1" smtClean="0">
                <a:solidFill>
                  <a:srgbClr val="002060"/>
                </a:solidFill>
              </a:rPr>
              <a:t>IoP</a:t>
            </a:r>
            <a:r>
              <a:rPr lang="fr-BE" sz="2800" b="1" dirty="0" smtClean="0">
                <a:solidFill>
                  <a:srgbClr val="002060"/>
                </a:solidFill>
              </a:rPr>
              <a:t> </a:t>
            </a:r>
            <a:r>
              <a:rPr lang="fr-BE" sz="2800" b="1" dirty="0" err="1" smtClean="0">
                <a:solidFill>
                  <a:srgbClr val="002060"/>
                </a:solidFill>
              </a:rPr>
              <a:t>Response</a:t>
            </a:r>
            <a:endParaRPr lang="fr-BE" sz="2800" b="1" dirty="0" smtClean="0">
              <a:solidFill>
                <a:srgbClr val="002060"/>
              </a:solidFill>
            </a:endParaRPr>
          </a:p>
          <a:p>
            <a:endParaRPr lang="fr-BE" sz="2800" b="1" dirty="0" smtClean="0">
              <a:solidFill>
                <a:srgbClr val="002060"/>
              </a:solidFill>
            </a:endParaRPr>
          </a:p>
        </p:txBody>
      </p:sp>
      <p:graphicFrame>
        <p:nvGraphicFramePr>
          <p:cNvPr id="8" name="Chart 7"/>
          <p:cNvGraphicFramePr/>
          <p:nvPr>
            <p:extLst>
              <p:ext uri="{D42A27DB-BD31-4B8C-83A1-F6EECF244321}">
                <p14:modId xmlns:p14="http://schemas.microsoft.com/office/powerpoint/2010/main" val="3312389238"/>
              </p:ext>
            </p:extLst>
          </p:nvPr>
        </p:nvGraphicFramePr>
        <p:xfrm>
          <a:off x="1153326" y="1600200"/>
          <a:ext cx="6904824" cy="35311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 uiExpand="1">
        <p:bldSub>
          <a:bldChart bld="series"/>
        </p:bldSub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Vrije vorm 3"/>
          <p:cNvSpPr/>
          <p:nvPr/>
        </p:nvSpPr>
        <p:spPr>
          <a:xfrm>
            <a:off x="-56694" y="5571922"/>
            <a:ext cx="9200694" cy="1308753"/>
          </a:xfrm>
          <a:custGeom>
            <a:avLst/>
            <a:gdLst>
              <a:gd name="connsiteX0" fmla="*/ 25917 w 9200694"/>
              <a:gd name="connsiteY0" fmla="*/ 1529039 h 1801156"/>
              <a:gd name="connsiteX1" fmla="*/ 9200694 w 9200694"/>
              <a:gd name="connsiteY1" fmla="*/ 0 h 1801156"/>
              <a:gd name="connsiteX2" fmla="*/ 9200694 w 9200694"/>
              <a:gd name="connsiteY2" fmla="*/ 1788198 h 1801156"/>
              <a:gd name="connsiteX3" fmla="*/ 0 w 9200694"/>
              <a:gd name="connsiteY3" fmla="*/ 1801156 h 1801156"/>
              <a:gd name="connsiteX4" fmla="*/ 25917 w 9200694"/>
              <a:gd name="connsiteY4" fmla="*/ 1529039 h 18011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00694" h="1801156">
                <a:moveTo>
                  <a:pt x="25917" y="1529039"/>
                </a:moveTo>
                <a:lnTo>
                  <a:pt x="9200694" y="0"/>
                </a:lnTo>
                <a:lnTo>
                  <a:pt x="9200694" y="1788198"/>
                </a:lnTo>
                <a:lnTo>
                  <a:pt x="0" y="1801156"/>
                </a:lnTo>
                <a:lnTo>
                  <a:pt x="25917" y="1529039"/>
                </a:lnTo>
                <a:close/>
              </a:path>
            </a:pathLst>
          </a:custGeom>
          <a:solidFill>
            <a:schemeClr val="accent1">
              <a:alpha val="50000"/>
            </a:schemeClr>
          </a:solidFill>
          <a:scene3d>
            <a:camera prst="orthographicFront"/>
            <a:lightRig rig="threePt" dir="t"/>
          </a:scene3d>
          <a:sp3d contourW="12700">
            <a:contourClr>
              <a:schemeClr val="tx2"/>
            </a:contourClr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5" name="Rechte verbindingslijn 4"/>
          <p:cNvCxnSpPr/>
          <p:nvPr/>
        </p:nvCxnSpPr>
        <p:spPr>
          <a:xfrm flipV="1">
            <a:off x="1153326" y="5131352"/>
            <a:ext cx="7990674" cy="174205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kstvak 5"/>
          <p:cNvSpPr txBox="1"/>
          <p:nvPr/>
        </p:nvSpPr>
        <p:spPr>
          <a:xfrm>
            <a:off x="4004245" y="6473294"/>
            <a:ext cx="51008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nl-NL" sz="2000" i="1" dirty="0"/>
              <a:t>More </a:t>
            </a:r>
            <a:r>
              <a:rPr lang="nl-NL" sz="2000" i="1" dirty="0" err="1"/>
              <a:t>Value</a:t>
            </a:r>
            <a:r>
              <a:rPr lang="nl-NL" sz="2000" i="1" dirty="0"/>
              <a:t> </a:t>
            </a:r>
            <a:r>
              <a:rPr lang="nl-NL" sz="2000" i="1" dirty="0" err="1"/>
              <a:t>through</a:t>
            </a:r>
            <a:r>
              <a:rPr lang="nl-NL" sz="2000" i="1" dirty="0"/>
              <a:t> Distribution</a:t>
            </a:r>
          </a:p>
        </p:txBody>
      </p:sp>
      <p:pic>
        <p:nvPicPr>
          <p:cNvPr id="7" name="Afbeelding 6" descr="LOGO BACD.t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8641" y="5579653"/>
            <a:ext cx="1370784" cy="775103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609600" y="885825"/>
            <a:ext cx="801052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2800" b="1" dirty="0" smtClean="0">
                <a:solidFill>
                  <a:srgbClr val="002060"/>
                </a:solidFill>
              </a:rPr>
              <a:t>RC </a:t>
            </a:r>
            <a:r>
              <a:rPr lang="fr-BE" sz="2800" b="1" dirty="0" err="1" smtClean="0">
                <a:solidFill>
                  <a:srgbClr val="002060"/>
                </a:solidFill>
              </a:rPr>
              <a:t>implementation</a:t>
            </a:r>
            <a:endParaRPr lang="fr-BE" sz="2800" b="1" dirty="0" smtClean="0">
              <a:solidFill>
                <a:srgbClr val="002060"/>
              </a:solidFill>
            </a:endParaRPr>
          </a:p>
          <a:p>
            <a:endParaRPr lang="fr-BE" sz="2800" b="1" dirty="0" smtClean="0">
              <a:solidFill>
                <a:srgbClr val="002060"/>
              </a:solidFill>
            </a:endParaRPr>
          </a:p>
        </p:txBody>
      </p:sp>
      <p:graphicFrame>
        <p:nvGraphicFramePr>
          <p:cNvPr id="10" name="Chart 9"/>
          <p:cNvGraphicFramePr/>
          <p:nvPr>
            <p:extLst>
              <p:ext uri="{D42A27DB-BD31-4B8C-83A1-F6EECF244321}">
                <p14:modId xmlns:p14="http://schemas.microsoft.com/office/powerpoint/2010/main" val="3450233926"/>
              </p:ext>
            </p:extLst>
          </p:nvPr>
        </p:nvGraphicFramePr>
        <p:xfrm>
          <a:off x="567138" y="1793914"/>
          <a:ext cx="5760000" cy="32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0" grpId="0">
        <p:bldSub>
          <a:bldChart bld="category"/>
        </p:bldSub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Vrije vorm 3"/>
          <p:cNvSpPr/>
          <p:nvPr/>
        </p:nvSpPr>
        <p:spPr>
          <a:xfrm>
            <a:off x="-56694" y="5571922"/>
            <a:ext cx="9200694" cy="1308753"/>
          </a:xfrm>
          <a:custGeom>
            <a:avLst/>
            <a:gdLst>
              <a:gd name="connsiteX0" fmla="*/ 25917 w 9200694"/>
              <a:gd name="connsiteY0" fmla="*/ 1529039 h 1801156"/>
              <a:gd name="connsiteX1" fmla="*/ 9200694 w 9200694"/>
              <a:gd name="connsiteY1" fmla="*/ 0 h 1801156"/>
              <a:gd name="connsiteX2" fmla="*/ 9200694 w 9200694"/>
              <a:gd name="connsiteY2" fmla="*/ 1788198 h 1801156"/>
              <a:gd name="connsiteX3" fmla="*/ 0 w 9200694"/>
              <a:gd name="connsiteY3" fmla="*/ 1801156 h 1801156"/>
              <a:gd name="connsiteX4" fmla="*/ 25917 w 9200694"/>
              <a:gd name="connsiteY4" fmla="*/ 1529039 h 18011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00694" h="1801156">
                <a:moveTo>
                  <a:pt x="25917" y="1529039"/>
                </a:moveTo>
                <a:lnTo>
                  <a:pt x="9200694" y="0"/>
                </a:lnTo>
                <a:lnTo>
                  <a:pt x="9200694" y="1788198"/>
                </a:lnTo>
                <a:lnTo>
                  <a:pt x="0" y="1801156"/>
                </a:lnTo>
                <a:lnTo>
                  <a:pt x="25917" y="1529039"/>
                </a:lnTo>
                <a:close/>
              </a:path>
            </a:pathLst>
          </a:custGeom>
          <a:solidFill>
            <a:schemeClr val="accent1">
              <a:alpha val="50000"/>
            </a:schemeClr>
          </a:solidFill>
          <a:scene3d>
            <a:camera prst="orthographicFront"/>
            <a:lightRig rig="threePt" dir="t"/>
          </a:scene3d>
          <a:sp3d contourW="12700">
            <a:contourClr>
              <a:schemeClr val="tx2"/>
            </a:contourClr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5" name="Rechte verbindingslijn 4"/>
          <p:cNvCxnSpPr/>
          <p:nvPr/>
        </p:nvCxnSpPr>
        <p:spPr>
          <a:xfrm flipV="1">
            <a:off x="1153326" y="5131352"/>
            <a:ext cx="7990674" cy="174205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kstvak 5"/>
          <p:cNvSpPr txBox="1"/>
          <p:nvPr/>
        </p:nvSpPr>
        <p:spPr>
          <a:xfrm>
            <a:off x="4004245" y="6473294"/>
            <a:ext cx="51008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nl-NL" sz="2000" i="1" dirty="0"/>
              <a:t>More </a:t>
            </a:r>
            <a:r>
              <a:rPr lang="nl-NL" sz="2000" i="1" dirty="0" err="1"/>
              <a:t>Value</a:t>
            </a:r>
            <a:r>
              <a:rPr lang="nl-NL" sz="2000" i="1" dirty="0"/>
              <a:t> </a:t>
            </a:r>
            <a:r>
              <a:rPr lang="nl-NL" sz="2000" i="1" dirty="0" err="1"/>
              <a:t>through</a:t>
            </a:r>
            <a:r>
              <a:rPr lang="nl-NL" sz="2000" i="1" dirty="0"/>
              <a:t> Distribution</a:t>
            </a:r>
          </a:p>
        </p:txBody>
      </p:sp>
      <p:pic>
        <p:nvPicPr>
          <p:cNvPr id="7" name="Afbeelding 6" descr="LOGO BACD.t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8641" y="5579653"/>
            <a:ext cx="1370784" cy="775103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609600" y="885825"/>
            <a:ext cx="80105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2800" b="1" dirty="0" err="1" smtClean="0">
                <a:solidFill>
                  <a:srgbClr val="002060"/>
                </a:solidFill>
              </a:rPr>
              <a:t>Third</a:t>
            </a:r>
            <a:r>
              <a:rPr lang="fr-BE" sz="2800" b="1" dirty="0" smtClean="0">
                <a:solidFill>
                  <a:srgbClr val="002060"/>
                </a:solidFill>
              </a:rPr>
              <a:t> party </a:t>
            </a:r>
            <a:r>
              <a:rPr lang="fr-BE" sz="2800" b="1" dirty="0" err="1" smtClean="0">
                <a:solidFill>
                  <a:srgbClr val="002060"/>
                </a:solidFill>
              </a:rPr>
              <a:t>verifications</a:t>
            </a:r>
            <a:endParaRPr lang="fr-BE" sz="2800" b="1" dirty="0" smtClean="0">
              <a:solidFill>
                <a:srgbClr val="002060"/>
              </a:solidFill>
            </a:endParaRPr>
          </a:p>
        </p:txBody>
      </p:sp>
      <p:graphicFrame>
        <p:nvGraphicFramePr>
          <p:cNvPr id="8" name="Chart 7"/>
          <p:cNvGraphicFramePr/>
          <p:nvPr>
            <p:extLst>
              <p:ext uri="{D42A27DB-BD31-4B8C-83A1-F6EECF244321}">
                <p14:modId xmlns:p14="http://schemas.microsoft.com/office/powerpoint/2010/main" val="3926537935"/>
              </p:ext>
            </p:extLst>
          </p:nvPr>
        </p:nvGraphicFramePr>
        <p:xfrm>
          <a:off x="794684" y="1891352"/>
          <a:ext cx="5760000" cy="32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ekstvak 1"/>
          <p:cNvSpPr txBox="1"/>
          <p:nvPr/>
        </p:nvSpPr>
        <p:spPr>
          <a:xfrm>
            <a:off x="6848475" y="1839932"/>
            <a:ext cx="206692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b="1" smtClean="0"/>
              <a:t>Added value of </a:t>
            </a:r>
          </a:p>
          <a:p>
            <a:r>
              <a:rPr lang="nl-BE" b="1" smtClean="0"/>
              <a:t>self assessment</a:t>
            </a:r>
            <a:endParaRPr lang="nl-BE" b="1" dirty="0" smtClean="0"/>
          </a:p>
          <a:p>
            <a:endParaRPr lang="nl-B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 uiExpand="1">
        <p:bldSub>
          <a:bldChart bld="category"/>
        </p:bldSub>
      </p:bldGraphic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Vrije vorm 3"/>
          <p:cNvSpPr/>
          <p:nvPr/>
        </p:nvSpPr>
        <p:spPr>
          <a:xfrm>
            <a:off x="-56694" y="5571922"/>
            <a:ext cx="9200694" cy="1308753"/>
          </a:xfrm>
          <a:custGeom>
            <a:avLst/>
            <a:gdLst>
              <a:gd name="connsiteX0" fmla="*/ 25917 w 9200694"/>
              <a:gd name="connsiteY0" fmla="*/ 1529039 h 1801156"/>
              <a:gd name="connsiteX1" fmla="*/ 9200694 w 9200694"/>
              <a:gd name="connsiteY1" fmla="*/ 0 h 1801156"/>
              <a:gd name="connsiteX2" fmla="*/ 9200694 w 9200694"/>
              <a:gd name="connsiteY2" fmla="*/ 1788198 h 1801156"/>
              <a:gd name="connsiteX3" fmla="*/ 0 w 9200694"/>
              <a:gd name="connsiteY3" fmla="*/ 1801156 h 1801156"/>
              <a:gd name="connsiteX4" fmla="*/ 25917 w 9200694"/>
              <a:gd name="connsiteY4" fmla="*/ 1529039 h 18011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00694" h="1801156">
                <a:moveTo>
                  <a:pt x="25917" y="1529039"/>
                </a:moveTo>
                <a:lnTo>
                  <a:pt x="9200694" y="0"/>
                </a:lnTo>
                <a:lnTo>
                  <a:pt x="9200694" y="1788198"/>
                </a:lnTo>
                <a:lnTo>
                  <a:pt x="0" y="1801156"/>
                </a:lnTo>
                <a:lnTo>
                  <a:pt x="25917" y="1529039"/>
                </a:lnTo>
                <a:close/>
              </a:path>
            </a:pathLst>
          </a:custGeom>
          <a:solidFill>
            <a:schemeClr val="accent1">
              <a:alpha val="50000"/>
            </a:schemeClr>
          </a:solidFill>
          <a:scene3d>
            <a:camera prst="orthographicFront"/>
            <a:lightRig rig="threePt" dir="t"/>
          </a:scene3d>
          <a:sp3d contourW="12700">
            <a:contourClr>
              <a:schemeClr val="tx2"/>
            </a:contourClr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5" name="Rechte verbindingslijn 4"/>
          <p:cNvCxnSpPr/>
          <p:nvPr/>
        </p:nvCxnSpPr>
        <p:spPr>
          <a:xfrm flipV="1">
            <a:off x="1153326" y="5131352"/>
            <a:ext cx="7990674" cy="174205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kstvak 5"/>
          <p:cNvSpPr txBox="1"/>
          <p:nvPr/>
        </p:nvSpPr>
        <p:spPr>
          <a:xfrm>
            <a:off x="4004245" y="6473294"/>
            <a:ext cx="51008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nl-NL" sz="2000" i="1" dirty="0"/>
              <a:t>More </a:t>
            </a:r>
            <a:r>
              <a:rPr lang="nl-NL" sz="2000" i="1" dirty="0" err="1"/>
              <a:t>Value</a:t>
            </a:r>
            <a:r>
              <a:rPr lang="nl-NL" sz="2000" i="1" dirty="0"/>
              <a:t> </a:t>
            </a:r>
            <a:r>
              <a:rPr lang="nl-NL" sz="2000" i="1" dirty="0" err="1"/>
              <a:t>through</a:t>
            </a:r>
            <a:r>
              <a:rPr lang="nl-NL" sz="2000" i="1" dirty="0"/>
              <a:t> Distribution</a:t>
            </a:r>
          </a:p>
        </p:txBody>
      </p:sp>
      <p:pic>
        <p:nvPicPr>
          <p:cNvPr id="7" name="Afbeelding 6" descr="LOGO BACD.t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8641" y="5579653"/>
            <a:ext cx="1370784" cy="775103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609598" y="885824"/>
            <a:ext cx="80105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2800" b="1" dirty="0" smtClean="0">
                <a:solidFill>
                  <a:srgbClr val="002060"/>
                </a:solidFill>
              </a:rPr>
              <a:t>Incidents &amp; convictions</a:t>
            </a:r>
          </a:p>
        </p:txBody>
      </p:sp>
      <p:graphicFrame>
        <p:nvGraphicFramePr>
          <p:cNvPr id="10" name="Chart 9"/>
          <p:cNvGraphicFramePr/>
          <p:nvPr>
            <p:extLst>
              <p:ext uri="{D42A27DB-BD31-4B8C-83A1-F6EECF244321}">
                <p14:modId xmlns:p14="http://schemas.microsoft.com/office/powerpoint/2010/main" val="1070897714"/>
              </p:ext>
            </p:extLst>
          </p:nvPr>
        </p:nvGraphicFramePr>
        <p:xfrm>
          <a:off x="609598" y="1914523"/>
          <a:ext cx="5760000" cy="32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17" name="Groep 16"/>
          <p:cNvGrpSpPr/>
          <p:nvPr/>
        </p:nvGrpSpPr>
        <p:grpSpPr>
          <a:xfrm>
            <a:off x="6464196" y="1839932"/>
            <a:ext cx="2355954" cy="369332"/>
            <a:chOff x="6464196" y="1839932"/>
            <a:chExt cx="2355954" cy="369332"/>
          </a:xfrm>
        </p:grpSpPr>
        <p:sp>
          <p:nvSpPr>
            <p:cNvPr id="2" name="Tekstvak 1"/>
            <p:cNvSpPr txBox="1"/>
            <p:nvPr/>
          </p:nvSpPr>
          <p:spPr>
            <a:xfrm>
              <a:off x="6667500" y="1839932"/>
              <a:ext cx="215265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BE" smtClean="0"/>
                <a:t>On site incidents</a:t>
              </a:r>
              <a:endParaRPr lang="nl-BE" dirty="0" smtClean="0"/>
            </a:p>
          </p:txBody>
        </p:sp>
        <p:sp>
          <p:nvSpPr>
            <p:cNvPr id="3" name="PIJL-OMLAAG 2"/>
            <p:cNvSpPr/>
            <p:nvPr/>
          </p:nvSpPr>
          <p:spPr>
            <a:xfrm>
              <a:off x="6464196" y="1877228"/>
              <a:ext cx="180975" cy="294740"/>
            </a:xfrm>
            <a:prstGeom prst="down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/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6407315" y="3969782"/>
            <a:ext cx="2479510" cy="369332"/>
            <a:chOff x="6407315" y="3969782"/>
            <a:chExt cx="2479510" cy="369332"/>
          </a:xfrm>
        </p:grpSpPr>
        <p:sp>
          <p:nvSpPr>
            <p:cNvPr id="13" name="Tekstvak 12"/>
            <p:cNvSpPr txBox="1"/>
            <p:nvPr/>
          </p:nvSpPr>
          <p:spPr>
            <a:xfrm>
              <a:off x="6734175" y="3969782"/>
              <a:ext cx="215265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BE" dirty="0" err="1" smtClean="0"/>
                <a:t>Convictions</a:t>
              </a:r>
              <a:endParaRPr lang="nl-BE" dirty="0"/>
            </a:p>
          </p:txBody>
        </p:sp>
        <p:sp>
          <p:nvSpPr>
            <p:cNvPr id="15" name="PIJL-OMLAAG 14"/>
            <p:cNvSpPr/>
            <p:nvPr/>
          </p:nvSpPr>
          <p:spPr>
            <a:xfrm rot="16200000">
              <a:off x="6464197" y="4007077"/>
              <a:ext cx="180975" cy="294740"/>
            </a:xfrm>
            <a:prstGeom prst="down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/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6464196" y="2886075"/>
            <a:ext cx="2355954" cy="369332"/>
            <a:chOff x="6464196" y="2886075"/>
            <a:chExt cx="2355954" cy="369332"/>
          </a:xfrm>
        </p:grpSpPr>
        <p:sp>
          <p:nvSpPr>
            <p:cNvPr id="8" name="Tekstvak 7"/>
            <p:cNvSpPr txBox="1"/>
            <p:nvPr/>
          </p:nvSpPr>
          <p:spPr>
            <a:xfrm>
              <a:off x="6667500" y="2886075"/>
              <a:ext cx="215265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BE" dirty="0" err="1" smtClean="0"/>
                <a:t>Loading</a:t>
              </a:r>
              <a:r>
                <a:rPr lang="nl-BE" dirty="0" smtClean="0"/>
                <a:t>/</a:t>
              </a:r>
              <a:r>
                <a:rPr lang="nl-BE" dirty="0" err="1" smtClean="0"/>
                <a:t>unloading</a:t>
              </a:r>
              <a:endParaRPr lang="nl-BE" dirty="0"/>
            </a:p>
          </p:txBody>
        </p:sp>
        <p:sp>
          <p:nvSpPr>
            <p:cNvPr id="16" name="PIJL-OMLAAG 15"/>
            <p:cNvSpPr/>
            <p:nvPr/>
          </p:nvSpPr>
          <p:spPr>
            <a:xfrm flipH="1" flipV="1">
              <a:off x="6464196" y="2923371"/>
              <a:ext cx="180975" cy="294740"/>
            </a:xfrm>
            <a:prstGeom prst="down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0" grpId="0">
        <p:bldSub>
          <a:bldChart bld="series"/>
        </p:bldSub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Vrije vorm 3"/>
          <p:cNvSpPr/>
          <p:nvPr/>
        </p:nvSpPr>
        <p:spPr>
          <a:xfrm>
            <a:off x="-56694" y="5571922"/>
            <a:ext cx="9200694" cy="1308753"/>
          </a:xfrm>
          <a:custGeom>
            <a:avLst/>
            <a:gdLst>
              <a:gd name="connsiteX0" fmla="*/ 25917 w 9200694"/>
              <a:gd name="connsiteY0" fmla="*/ 1529039 h 1801156"/>
              <a:gd name="connsiteX1" fmla="*/ 9200694 w 9200694"/>
              <a:gd name="connsiteY1" fmla="*/ 0 h 1801156"/>
              <a:gd name="connsiteX2" fmla="*/ 9200694 w 9200694"/>
              <a:gd name="connsiteY2" fmla="*/ 1788198 h 1801156"/>
              <a:gd name="connsiteX3" fmla="*/ 0 w 9200694"/>
              <a:gd name="connsiteY3" fmla="*/ 1801156 h 1801156"/>
              <a:gd name="connsiteX4" fmla="*/ 25917 w 9200694"/>
              <a:gd name="connsiteY4" fmla="*/ 1529039 h 18011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00694" h="1801156">
                <a:moveTo>
                  <a:pt x="25917" y="1529039"/>
                </a:moveTo>
                <a:lnTo>
                  <a:pt x="9200694" y="0"/>
                </a:lnTo>
                <a:lnTo>
                  <a:pt x="9200694" y="1788198"/>
                </a:lnTo>
                <a:lnTo>
                  <a:pt x="0" y="1801156"/>
                </a:lnTo>
                <a:lnTo>
                  <a:pt x="25917" y="1529039"/>
                </a:lnTo>
                <a:close/>
              </a:path>
            </a:pathLst>
          </a:custGeom>
          <a:solidFill>
            <a:schemeClr val="accent1">
              <a:alpha val="50000"/>
            </a:schemeClr>
          </a:solidFill>
          <a:scene3d>
            <a:camera prst="orthographicFront"/>
            <a:lightRig rig="threePt" dir="t"/>
          </a:scene3d>
          <a:sp3d contourW="12700">
            <a:contourClr>
              <a:schemeClr val="tx2"/>
            </a:contourClr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5" name="Rechte verbindingslijn 4"/>
          <p:cNvCxnSpPr/>
          <p:nvPr/>
        </p:nvCxnSpPr>
        <p:spPr>
          <a:xfrm flipV="1">
            <a:off x="1153326" y="5131352"/>
            <a:ext cx="7990674" cy="174205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kstvak 5"/>
          <p:cNvSpPr txBox="1"/>
          <p:nvPr/>
        </p:nvSpPr>
        <p:spPr>
          <a:xfrm>
            <a:off x="4004245" y="6473294"/>
            <a:ext cx="51008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nl-NL" sz="2000" i="1" dirty="0"/>
              <a:t>More </a:t>
            </a:r>
            <a:r>
              <a:rPr lang="nl-NL" sz="2000" i="1" dirty="0" err="1"/>
              <a:t>Value</a:t>
            </a:r>
            <a:r>
              <a:rPr lang="nl-NL" sz="2000" i="1" dirty="0"/>
              <a:t> </a:t>
            </a:r>
            <a:r>
              <a:rPr lang="nl-NL" sz="2000" i="1" dirty="0" err="1"/>
              <a:t>through</a:t>
            </a:r>
            <a:r>
              <a:rPr lang="nl-NL" sz="2000" i="1" dirty="0"/>
              <a:t> Distribution</a:t>
            </a:r>
          </a:p>
        </p:txBody>
      </p:sp>
      <p:pic>
        <p:nvPicPr>
          <p:cNvPr id="7" name="Afbeelding 6" descr="LOGO BACD.t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8641" y="5579653"/>
            <a:ext cx="1370784" cy="775103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609600" y="885825"/>
            <a:ext cx="801052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2800" b="1" dirty="0" err="1" smtClean="0">
                <a:solidFill>
                  <a:srgbClr val="002060"/>
                </a:solidFill>
              </a:rPr>
              <a:t>Responsible</a:t>
            </a:r>
            <a:r>
              <a:rPr lang="fr-BE" sz="2800" b="1" dirty="0" smtClean="0">
                <a:solidFill>
                  <a:srgbClr val="002060"/>
                </a:solidFill>
              </a:rPr>
              <a:t> care – </a:t>
            </a:r>
            <a:r>
              <a:rPr lang="fr-BE" sz="2800" b="1" dirty="0" err="1" smtClean="0">
                <a:solidFill>
                  <a:srgbClr val="002060"/>
                </a:solidFill>
              </a:rPr>
              <a:t>KPI’s</a:t>
            </a:r>
            <a:endParaRPr lang="fr-BE" sz="2800" b="1" dirty="0" smtClean="0">
              <a:solidFill>
                <a:srgbClr val="002060"/>
              </a:solidFill>
            </a:endParaRPr>
          </a:p>
          <a:p>
            <a:r>
              <a:rPr lang="fr-BE" sz="2800" b="1" dirty="0" err="1" smtClean="0">
                <a:solidFill>
                  <a:srgbClr val="002060"/>
                </a:solidFill>
              </a:rPr>
              <a:t>Lost</a:t>
            </a:r>
            <a:r>
              <a:rPr lang="fr-BE" sz="2800" b="1" dirty="0" smtClean="0">
                <a:solidFill>
                  <a:srgbClr val="002060"/>
                </a:solidFill>
              </a:rPr>
              <a:t> time </a:t>
            </a:r>
            <a:r>
              <a:rPr lang="fr-BE" sz="2800" b="1" dirty="0" err="1" smtClean="0">
                <a:solidFill>
                  <a:srgbClr val="002060"/>
                </a:solidFill>
              </a:rPr>
              <a:t>injury</a:t>
            </a:r>
            <a:r>
              <a:rPr lang="fr-BE" sz="2800" b="1" dirty="0" smtClean="0">
                <a:solidFill>
                  <a:srgbClr val="002060"/>
                </a:solidFill>
              </a:rPr>
              <a:t> rate</a:t>
            </a:r>
          </a:p>
        </p:txBody>
      </p:sp>
      <p:graphicFrame>
        <p:nvGraphicFramePr>
          <p:cNvPr id="8" name="Chart 7"/>
          <p:cNvGraphicFramePr/>
          <p:nvPr>
            <p:extLst>
              <p:ext uri="{D42A27DB-BD31-4B8C-83A1-F6EECF244321}">
                <p14:modId xmlns:p14="http://schemas.microsoft.com/office/powerpoint/2010/main" val="922436487"/>
              </p:ext>
            </p:extLst>
          </p:nvPr>
        </p:nvGraphicFramePr>
        <p:xfrm>
          <a:off x="794684" y="2057399"/>
          <a:ext cx="5760000" cy="32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Tekstvak 9"/>
          <p:cNvSpPr txBox="1"/>
          <p:nvPr/>
        </p:nvSpPr>
        <p:spPr>
          <a:xfrm>
            <a:off x="6554684" y="3543300"/>
            <a:ext cx="22654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b="1" dirty="0" err="1" smtClean="0"/>
              <a:t>Spectacular</a:t>
            </a:r>
            <a:r>
              <a:rPr lang="nl-BE" b="1" dirty="0" smtClean="0"/>
              <a:t> </a:t>
            </a:r>
            <a:r>
              <a:rPr lang="nl-BE" b="1" dirty="0" err="1" smtClean="0"/>
              <a:t>decrease</a:t>
            </a:r>
            <a:endParaRPr lang="nl-BE" b="1" dirty="0" smtClean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kstvak 1"/>
              <p:cNvSpPr txBox="1"/>
              <p:nvPr/>
            </p:nvSpPr>
            <p:spPr>
              <a:xfrm>
                <a:off x="4933950" y="2057399"/>
                <a:ext cx="3886200" cy="52924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nl-BE" dirty="0" smtClean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nl-BE" i="1" smtClean="0"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nl-BE" dirty="0"/>
                          <m:t>Lost</m:t>
                        </m:r>
                        <m:r>
                          <m:rPr>
                            <m:nor/>
                          </m:rPr>
                          <a:rPr lang="nl-BE" dirty="0"/>
                          <m:t> </m:t>
                        </m:r>
                        <m:r>
                          <m:rPr>
                            <m:nor/>
                          </m:rPr>
                          <a:rPr lang="nl-BE" dirty="0"/>
                          <m:t>time</m:t>
                        </m:r>
                        <m:r>
                          <m:rPr>
                            <m:nor/>
                          </m:rPr>
                          <a:rPr lang="nl-BE" dirty="0"/>
                          <m:t> </m:t>
                        </m:r>
                        <m:r>
                          <m:rPr>
                            <m:nor/>
                          </m:rPr>
                          <a:rPr lang="nl-BE" dirty="0"/>
                          <m:t>injuries</m:t>
                        </m:r>
                        <m:r>
                          <m:rPr>
                            <m:nor/>
                          </m:rPr>
                          <a:rPr lang="nl-BE" dirty="0"/>
                          <m:t> </m:t>
                        </m:r>
                        <m:r>
                          <m:rPr>
                            <m:nor/>
                          </m:rPr>
                          <a:rPr lang="nl-BE" dirty="0"/>
                          <m:t>x</m:t>
                        </m:r>
                        <m:r>
                          <m:rPr>
                            <m:nor/>
                          </m:rPr>
                          <a:rPr lang="nl-BE" dirty="0"/>
                          <m:t> 1.000.000</m:t>
                        </m:r>
                      </m:num>
                      <m:den>
                        <m:r>
                          <m:rPr>
                            <m:nor/>
                          </m:rPr>
                          <a:rPr lang="nl-BE" b="0" i="0" dirty="0" smtClean="0"/>
                          <m:t>Total</m:t>
                        </m:r>
                        <m:r>
                          <m:rPr>
                            <m:nor/>
                          </m:rPr>
                          <a:rPr lang="nl-BE" b="0" i="0" dirty="0" smtClean="0"/>
                          <m:t> </m:t>
                        </m:r>
                        <m:r>
                          <m:rPr>
                            <m:nor/>
                          </m:rPr>
                          <a:rPr lang="nl-BE" b="0" i="0" dirty="0" smtClean="0"/>
                          <m:t>work</m:t>
                        </m:r>
                        <m:r>
                          <m:rPr>
                            <m:nor/>
                          </m:rPr>
                          <a:rPr lang="nl-BE" b="0" i="0" dirty="0" smtClean="0"/>
                          <m:t> </m:t>
                        </m:r>
                        <m:r>
                          <m:rPr>
                            <m:nor/>
                          </m:rPr>
                          <a:rPr lang="nl-BE" b="0" i="0" dirty="0" smtClean="0"/>
                          <m:t>hours</m:t>
                        </m:r>
                      </m:den>
                    </m:f>
                  </m:oMath>
                </a14:m>
                <a:endParaRPr lang="nl-BE" dirty="0"/>
              </a:p>
            </p:txBody>
          </p:sp>
        </mc:Choice>
        <mc:Fallback xmlns="">
          <p:sp>
            <p:nvSpPr>
              <p:cNvPr id="2" name="Tekstvak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33950" y="2057399"/>
                <a:ext cx="3886200" cy="529247"/>
              </a:xfrm>
              <a:prstGeom prst="rect">
                <a:avLst/>
              </a:prstGeom>
              <a:blipFill rotWithShape="1">
                <a:blip r:embed="rId4"/>
                <a:stretch>
                  <a:fillRect l="-1254" b="-6897"/>
                </a:stretch>
              </a:blipFill>
            </p:spPr>
            <p:txBody>
              <a:bodyPr/>
              <a:lstStyle/>
              <a:p>
                <a:r>
                  <a:rPr lang="nl-BE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>
        <p:bldAsOne/>
      </p:bldGraphic>
      <p:bldP spid="10" grpId="0" build="p"/>
      <p:bldP spid="2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Vrije vorm 3"/>
          <p:cNvSpPr/>
          <p:nvPr/>
        </p:nvSpPr>
        <p:spPr>
          <a:xfrm>
            <a:off x="-56694" y="5571922"/>
            <a:ext cx="9200694" cy="1308753"/>
          </a:xfrm>
          <a:custGeom>
            <a:avLst/>
            <a:gdLst>
              <a:gd name="connsiteX0" fmla="*/ 25917 w 9200694"/>
              <a:gd name="connsiteY0" fmla="*/ 1529039 h 1801156"/>
              <a:gd name="connsiteX1" fmla="*/ 9200694 w 9200694"/>
              <a:gd name="connsiteY1" fmla="*/ 0 h 1801156"/>
              <a:gd name="connsiteX2" fmla="*/ 9200694 w 9200694"/>
              <a:gd name="connsiteY2" fmla="*/ 1788198 h 1801156"/>
              <a:gd name="connsiteX3" fmla="*/ 0 w 9200694"/>
              <a:gd name="connsiteY3" fmla="*/ 1801156 h 1801156"/>
              <a:gd name="connsiteX4" fmla="*/ 25917 w 9200694"/>
              <a:gd name="connsiteY4" fmla="*/ 1529039 h 18011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00694" h="1801156">
                <a:moveTo>
                  <a:pt x="25917" y="1529039"/>
                </a:moveTo>
                <a:lnTo>
                  <a:pt x="9200694" y="0"/>
                </a:lnTo>
                <a:lnTo>
                  <a:pt x="9200694" y="1788198"/>
                </a:lnTo>
                <a:lnTo>
                  <a:pt x="0" y="1801156"/>
                </a:lnTo>
                <a:lnTo>
                  <a:pt x="25917" y="1529039"/>
                </a:lnTo>
                <a:close/>
              </a:path>
            </a:pathLst>
          </a:custGeom>
          <a:solidFill>
            <a:schemeClr val="accent1">
              <a:alpha val="50000"/>
            </a:schemeClr>
          </a:solidFill>
          <a:scene3d>
            <a:camera prst="orthographicFront"/>
            <a:lightRig rig="threePt" dir="t"/>
          </a:scene3d>
          <a:sp3d contourW="12700">
            <a:contourClr>
              <a:schemeClr val="tx2"/>
            </a:contourClr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5" name="Rechte verbindingslijn 4"/>
          <p:cNvCxnSpPr/>
          <p:nvPr/>
        </p:nvCxnSpPr>
        <p:spPr>
          <a:xfrm flipV="1">
            <a:off x="1153326" y="5131352"/>
            <a:ext cx="7990674" cy="174205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kstvak 5"/>
          <p:cNvSpPr txBox="1"/>
          <p:nvPr/>
        </p:nvSpPr>
        <p:spPr>
          <a:xfrm>
            <a:off x="4004245" y="6473294"/>
            <a:ext cx="51008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nl-NL" sz="2000" i="1" dirty="0"/>
              <a:t>More </a:t>
            </a:r>
            <a:r>
              <a:rPr lang="nl-NL" sz="2000" i="1" dirty="0" err="1"/>
              <a:t>Value</a:t>
            </a:r>
            <a:r>
              <a:rPr lang="nl-NL" sz="2000" i="1" dirty="0"/>
              <a:t> </a:t>
            </a:r>
            <a:r>
              <a:rPr lang="nl-NL" sz="2000" i="1" dirty="0" err="1"/>
              <a:t>through</a:t>
            </a:r>
            <a:r>
              <a:rPr lang="nl-NL" sz="2000" i="1" dirty="0"/>
              <a:t> Distribution</a:t>
            </a:r>
          </a:p>
        </p:txBody>
      </p:sp>
      <p:pic>
        <p:nvPicPr>
          <p:cNvPr id="7" name="Afbeelding 6" descr="LOGO BACD.t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8641" y="5579653"/>
            <a:ext cx="1370784" cy="775103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609600" y="885825"/>
            <a:ext cx="80105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2800" b="1" dirty="0" err="1" smtClean="0">
                <a:solidFill>
                  <a:srgbClr val="002060"/>
                </a:solidFill>
              </a:rPr>
              <a:t>Other</a:t>
            </a:r>
            <a:r>
              <a:rPr lang="fr-BE" sz="2800" b="1" dirty="0" smtClean="0">
                <a:solidFill>
                  <a:srgbClr val="002060"/>
                </a:solidFill>
              </a:rPr>
              <a:t> </a:t>
            </a:r>
            <a:r>
              <a:rPr lang="fr-BE" sz="2800" b="1" dirty="0" err="1" smtClean="0">
                <a:solidFill>
                  <a:srgbClr val="002060"/>
                </a:solidFill>
              </a:rPr>
              <a:t>parameters</a:t>
            </a:r>
            <a:endParaRPr lang="fr-BE" sz="2800" b="1" dirty="0" smtClean="0">
              <a:solidFill>
                <a:srgbClr val="002060"/>
              </a:solidFill>
            </a:endParaRPr>
          </a:p>
        </p:txBody>
      </p:sp>
      <p:graphicFrame>
        <p:nvGraphicFramePr>
          <p:cNvPr id="11" name="Chart 10"/>
          <p:cNvGraphicFramePr/>
          <p:nvPr>
            <p:extLst>
              <p:ext uri="{D42A27DB-BD31-4B8C-83A1-F6EECF244321}">
                <p14:modId xmlns:p14="http://schemas.microsoft.com/office/powerpoint/2010/main" val="2254820068"/>
              </p:ext>
            </p:extLst>
          </p:nvPr>
        </p:nvGraphicFramePr>
        <p:xfrm>
          <a:off x="445316" y="1714500"/>
          <a:ext cx="5760000" cy="32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8" name="Groep 7"/>
          <p:cNvGrpSpPr/>
          <p:nvPr/>
        </p:nvGrpSpPr>
        <p:grpSpPr>
          <a:xfrm>
            <a:off x="6369599" y="1853951"/>
            <a:ext cx="2735523" cy="383430"/>
            <a:chOff x="6464196" y="1839932"/>
            <a:chExt cx="2355954" cy="332036"/>
          </a:xfrm>
        </p:grpSpPr>
        <p:sp>
          <p:nvSpPr>
            <p:cNvPr id="10" name="Tekstvak 9"/>
            <p:cNvSpPr txBox="1"/>
            <p:nvPr/>
          </p:nvSpPr>
          <p:spPr>
            <a:xfrm>
              <a:off x="6667500" y="1839932"/>
              <a:ext cx="2152650" cy="3198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BE" b="1" dirty="0" smtClean="0"/>
                <a:t>Community </a:t>
              </a:r>
              <a:r>
                <a:rPr lang="nl-BE" b="1" dirty="0" err="1" smtClean="0"/>
                <a:t>interactions</a:t>
              </a:r>
              <a:endParaRPr lang="nl-BE" b="1" dirty="0" smtClean="0"/>
            </a:p>
          </p:txBody>
        </p:sp>
        <p:sp>
          <p:nvSpPr>
            <p:cNvPr id="12" name="PIJL-OMLAAG 11"/>
            <p:cNvSpPr/>
            <p:nvPr/>
          </p:nvSpPr>
          <p:spPr>
            <a:xfrm>
              <a:off x="6464196" y="1877228"/>
              <a:ext cx="180975" cy="294740"/>
            </a:xfrm>
            <a:prstGeom prst="down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/>
            </a:p>
          </p:txBody>
        </p:sp>
      </p:grpSp>
      <p:grpSp>
        <p:nvGrpSpPr>
          <p:cNvPr id="13" name="Groep 12"/>
          <p:cNvGrpSpPr/>
          <p:nvPr/>
        </p:nvGrpSpPr>
        <p:grpSpPr>
          <a:xfrm>
            <a:off x="6369599" y="2752724"/>
            <a:ext cx="2735522" cy="383430"/>
            <a:chOff x="6464196" y="1839932"/>
            <a:chExt cx="2355953" cy="332036"/>
          </a:xfrm>
        </p:grpSpPr>
        <p:sp>
          <p:nvSpPr>
            <p:cNvPr id="14" name="Tekstvak 13"/>
            <p:cNvSpPr txBox="1"/>
            <p:nvPr/>
          </p:nvSpPr>
          <p:spPr>
            <a:xfrm>
              <a:off x="6667499" y="1839932"/>
              <a:ext cx="2152650" cy="3198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BE" b="1" dirty="0" err="1" smtClean="0"/>
                <a:t>Improvement</a:t>
              </a:r>
              <a:r>
                <a:rPr lang="nl-BE" b="1" dirty="0" smtClean="0"/>
                <a:t> </a:t>
              </a:r>
              <a:r>
                <a:rPr lang="nl-BE" b="1" dirty="0" err="1" smtClean="0"/>
                <a:t>plans</a:t>
              </a:r>
              <a:endParaRPr lang="nl-BE" b="1" dirty="0" smtClean="0"/>
            </a:p>
          </p:txBody>
        </p:sp>
        <p:sp>
          <p:nvSpPr>
            <p:cNvPr id="15" name="PIJL-OMLAAG 14"/>
            <p:cNvSpPr/>
            <p:nvPr/>
          </p:nvSpPr>
          <p:spPr>
            <a:xfrm flipV="1">
              <a:off x="6464196" y="1877228"/>
              <a:ext cx="180975" cy="294740"/>
            </a:xfrm>
            <a:prstGeom prst="down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/>
            </a:p>
          </p:txBody>
        </p:sp>
      </p:grpSp>
      <p:grpSp>
        <p:nvGrpSpPr>
          <p:cNvPr id="16" name="Groep 15"/>
          <p:cNvGrpSpPr/>
          <p:nvPr/>
        </p:nvGrpSpPr>
        <p:grpSpPr>
          <a:xfrm>
            <a:off x="6369599" y="3724276"/>
            <a:ext cx="2735522" cy="646331"/>
            <a:chOff x="6464196" y="1839932"/>
            <a:chExt cx="2355953" cy="559698"/>
          </a:xfrm>
        </p:grpSpPr>
        <p:sp>
          <p:nvSpPr>
            <p:cNvPr id="17" name="Tekstvak 16"/>
            <p:cNvSpPr txBox="1"/>
            <p:nvPr/>
          </p:nvSpPr>
          <p:spPr>
            <a:xfrm>
              <a:off x="6667499" y="1839932"/>
              <a:ext cx="2152650" cy="5596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BE" b="1" dirty="0" err="1" smtClean="0"/>
                <a:t>Emergency</a:t>
              </a:r>
              <a:r>
                <a:rPr lang="nl-BE" b="1" dirty="0" smtClean="0"/>
                <a:t> response</a:t>
              </a:r>
            </a:p>
            <a:p>
              <a:r>
                <a:rPr lang="nl-BE" b="1" dirty="0" smtClean="0"/>
                <a:t>RC Training</a:t>
              </a:r>
            </a:p>
          </p:txBody>
        </p:sp>
        <p:sp>
          <p:nvSpPr>
            <p:cNvPr id="18" name="PIJL-OMLAAG 17"/>
            <p:cNvSpPr/>
            <p:nvPr/>
          </p:nvSpPr>
          <p:spPr>
            <a:xfrm flipV="1">
              <a:off x="6464196" y="1877228"/>
              <a:ext cx="180975" cy="294740"/>
            </a:xfrm>
            <a:prstGeom prst="down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1" grpId="0">
        <p:bldSub>
          <a:bldChart bld="category"/>
        </p:bldSub>
      </p:bldGraphic>
    </p:bldLst>
  </p:timing>
</p:sld>
</file>

<file path=ppt/theme/theme1.xml><?xml version="1.0" encoding="utf-8"?>
<a:theme xmlns:a="http://schemas.openxmlformats.org/drawingml/2006/main" name="powerpointBACD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powerpointBACD</Template>
  <TotalTime>292</TotalTime>
  <Words>157</Words>
  <Application>Microsoft Office PowerPoint</Application>
  <PresentationFormat>Diavoorstelling (4:3)</PresentationFormat>
  <Paragraphs>53</Paragraphs>
  <Slides>11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11</vt:i4>
      </vt:variant>
    </vt:vector>
  </HeadingPairs>
  <TitlesOfParts>
    <vt:vector size="12" baseType="lpstr">
      <vt:lpstr>powerpointBACD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admin</dc:creator>
  <cp:lastModifiedBy>admin</cp:lastModifiedBy>
  <cp:revision>36</cp:revision>
  <dcterms:created xsi:type="dcterms:W3CDTF">2011-09-18T20:14:19Z</dcterms:created>
  <dcterms:modified xsi:type="dcterms:W3CDTF">2012-12-11T22:26:27Z</dcterms:modified>
</cp:coreProperties>
</file>