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358" r:id="rId6"/>
    <p:sldId id="394" r:id="rId7"/>
    <p:sldId id="401" r:id="rId8"/>
    <p:sldId id="395" r:id="rId9"/>
    <p:sldId id="402" r:id="rId10"/>
    <p:sldId id="362" r:id="rId11"/>
    <p:sldId id="396" r:id="rId12"/>
    <p:sldId id="398" r:id="rId13"/>
    <p:sldId id="363" r:id="rId14"/>
    <p:sldId id="369" r:id="rId15"/>
    <p:sldId id="370" r:id="rId16"/>
    <p:sldId id="372" r:id="rId17"/>
    <p:sldId id="373" r:id="rId18"/>
    <p:sldId id="374" r:id="rId19"/>
    <p:sldId id="375" r:id="rId20"/>
    <p:sldId id="376" r:id="rId21"/>
    <p:sldId id="377" r:id="rId22"/>
    <p:sldId id="389" r:id="rId23"/>
    <p:sldId id="393" r:id="rId24"/>
    <p:sldId id="387" r:id="rId25"/>
    <p:sldId id="323" r:id="rId26"/>
    <p:sldId id="261" r:id="rId27"/>
    <p:sldId id="399" r:id="rId28"/>
    <p:sldId id="400" r:id="rId29"/>
  </p:sldIdLst>
  <p:sldSz cx="9144000" cy="6858000" type="screen4x3"/>
  <p:notesSz cx="6669088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F035"/>
    <a:srgbClr val="000000"/>
    <a:srgbClr val="00366C"/>
    <a:srgbClr val="16457B"/>
    <a:srgbClr val="5C6695"/>
    <a:srgbClr val="4A6695"/>
    <a:srgbClr val="30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EBBBCC-DAD2-459C-BE2E-F6DE35CF9A2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24" autoAdjust="0"/>
    <p:restoredTop sz="96237" autoAdjust="0"/>
  </p:normalViewPr>
  <p:slideViewPr>
    <p:cSldViewPr>
      <p:cViewPr>
        <p:scale>
          <a:sx n="100" d="100"/>
          <a:sy n="100" d="100"/>
        </p:scale>
        <p:origin x="-185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12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09561" y="494610"/>
            <a:ext cx="348275" cy="167166"/>
          </a:xfrm>
          <a:prstGeom prst="rect">
            <a:avLst/>
          </a:prstGeom>
        </p:spPr>
        <p:txBody>
          <a:bodyPr vert="horz" lIns="0" tIns="0" rIns="0" bIns="0" rtlCol="0" anchor="t" anchorCtr="1"/>
          <a:lstStyle>
            <a:lvl1pPr algn="r">
              <a:defRPr sz="1200"/>
            </a:lvl1pPr>
          </a:lstStyle>
          <a:p>
            <a:fld id="{5F65F99A-6D4C-432D-B4AC-AE795FE95A85}" type="slidenum">
              <a:rPr lang="nl-BE" sz="800" smtClean="0">
                <a:latin typeface="Arial" pitchFamily="34" charset="0"/>
                <a:cs typeface="Arial" pitchFamily="34" charset="0"/>
              </a:rPr>
              <a:pPr/>
              <a:t>‹nr.›</a:t>
            </a:fld>
            <a:endParaRPr lang="nl-BE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"/>
          </p:nvPr>
        </p:nvSpPr>
        <p:spPr>
          <a:xfrm>
            <a:off x="518710" y="496332"/>
            <a:ext cx="5261170" cy="16544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nl-BE" dirty="0" smtClean="0"/>
              <a:t>Presentation title • xx.xx.xxxx</a:t>
            </a:r>
            <a:endParaRPr lang="nl-BE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2532" y="9159638"/>
            <a:ext cx="5637849" cy="518838"/>
            <a:chOff x="527050" y="152400"/>
            <a:chExt cx="5797550" cy="477931"/>
          </a:xfrm>
        </p:grpSpPr>
        <p:pic>
          <p:nvPicPr>
            <p:cNvPr id="6" name="Picture 5" descr="Azelis_RGB.eps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050" y="152400"/>
              <a:ext cx="720000" cy="4779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24400" y="295276"/>
              <a:ext cx="1600200" cy="1134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nl-BE" sz="800" dirty="0" smtClean="0"/>
                <a:t>Refreshing chemical distribution</a:t>
              </a:r>
              <a:endParaRPr lang="nl-B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57701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259B39-A4E3-42E8-A45E-A0BC1B4BE34B}" type="datetimeFigureOut">
              <a:rPr lang="nl-BE" smtClean="0"/>
              <a:pPr/>
              <a:t>17/12/2013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10" y="4715153"/>
            <a:ext cx="533527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E4CCCD-815E-4BCA-B1C6-DD51F88BB9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4192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4CCCD-815E-4BCA-B1C6-DD51F88BB936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0FD21-BFD3-4B4C-9CA8-739A12911A07}" type="slidenum">
              <a:rPr lang="en-US"/>
              <a:pPr/>
              <a:t>18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6A289-B2F8-48FF-A474-868CCD11C06B}" type="slidenum">
              <a:rPr lang="en-US"/>
              <a:pPr/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4CCCD-815E-4BCA-B1C6-DD51F88BB936}" type="slidenum">
              <a:rPr lang="nl-BE" smtClean="0"/>
              <a:pPr/>
              <a:t>22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F8D9B0-C525-4B79-B5F2-1A264566A4DC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880597"/>
            <a:ext cx="5631674" cy="4632431"/>
          </a:xfrm>
          <a:noFill/>
          <a:ln/>
        </p:spPr>
        <p:txBody>
          <a:bodyPr/>
          <a:lstStyle/>
          <a:p>
            <a:pPr marL="155296" indent="-155296">
              <a:lnSpc>
                <a:spcPct val="80000"/>
              </a:lnSpc>
            </a:pPr>
            <a:r>
              <a:rPr lang="en-US" sz="2000" dirty="0" smtClean="0"/>
              <a:t>A typical lifecycle for many products – Product Stewardship interfaces with all aspects relating to the product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CE24D-8A10-448C-9E3D-3C4070B2C57A}" type="slidenum">
              <a:rPr lang="en-US"/>
              <a:pPr/>
              <a:t>25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74700"/>
            <a:ext cx="4965700" cy="3725863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8" y="4732388"/>
            <a:ext cx="4895296" cy="4422179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E4CCCD-815E-4BCA-B1C6-DD51F88BB936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77403-EC58-4545-A05B-5AA8EA3CE8F8}" type="slidenum">
              <a:rPr lang="en-US"/>
              <a:pPr/>
              <a:t>11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E0AB5-990A-4D83-BBF3-C0451FDB2DEE}" type="slidenum">
              <a:rPr lang="en-US"/>
              <a:pPr/>
              <a:t>12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28825" y="539750"/>
            <a:ext cx="2609850" cy="19573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2698806"/>
            <a:ext cx="4889121" cy="6860755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C696B-52DC-4958-9AC1-7E4DE088A43A}" type="slidenum">
              <a:rPr lang="en-US"/>
              <a:pPr/>
              <a:t>13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7F46A-B2F7-4B44-9840-937FF6140108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F926B-8DF2-4AE1-887A-DE2EE4E93D4F}" type="slidenum">
              <a:rPr lang="en-US"/>
              <a:pPr/>
              <a:t>15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A71CD-CB4E-43CF-A451-FCD809B5F93F}" type="slidenum">
              <a:rPr lang="en-US"/>
              <a:pPr/>
              <a:t>16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F37FE6-1AAC-45BB-AA92-314709A71784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utterstock_22114933-ppt.jpg"/>
          <p:cNvPicPr>
            <a:picLocks noChangeAspect="1"/>
          </p:cNvPicPr>
          <p:nvPr userDrawn="1"/>
        </p:nvPicPr>
        <p:blipFill>
          <a:blip r:embed="rId2" cstate="print"/>
          <a:srcRect l="2320" t="20163" r="2010" b="1947"/>
          <a:stretch>
            <a:fillRect/>
          </a:stretch>
        </p:blipFill>
        <p:spPr>
          <a:xfrm>
            <a:off x="0" y="1"/>
            <a:ext cx="9144000" cy="314836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5541963" cy="466725"/>
            <a:chOff x="0" y="0"/>
            <a:chExt cx="3491" cy="294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3491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0" y="0"/>
              <a:ext cx="3491" cy="294"/>
            </a:xfrm>
            <a:custGeom>
              <a:avLst/>
              <a:gdLst/>
              <a:ahLst/>
              <a:cxnLst>
                <a:cxn ang="0">
                  <a:pos x="668" y="292"/>
                </a:cxn>
                <a:cxn ang="0">
                  <a:pos x="3264" y="65"/>
                </a:cxn>
                <a:cxn ang="0">
                  <a:pos x="3264" y="65"/>
                </a:cxn>
                <a:cxn ang="0">
                  <a:pos x="3292" y="62"/>
                </a:cxn>
                <a:cxn ang="0">
                  <a:pos x="3320" y="57"/>
                </a:cxn>
                <a:cxn ang="0">
                  <a:pos x="3349" y="51"/>
                </a:cxn>
                <a:cxn ang="0">
                  <a:pos x="3377" y="43"/>
                </a:cxn>
                <a:cxn ang="0">
                  <a:pos x="3406" y="34"/>
                </a:cxn>
                <a:cxn ang="0">
                  <a:pos x="3434" y="24"/>
                </a:cxn>
                <a:cxn ang="0">
                  <a:pos x="3463" y="13"/>
                </a:cxn>
                <a:cxn ang="0">
                  <a:pos x="349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17"/>
                </a:cxn>
                <a:cxn ang="0">
                  <a:pos x="30" y="34"/>
                </a:cxn>
                <a:cxn ang="0">
                  <a:pos x="45" y="50"/>
                </a:cxn>
                <a:cxn ang="0">
                  <a:pos x="62" y="66"/>
                </a:cxn>
                <a:cxn ang="0">
                  <a:pos x="79" y="81"/>
                </a:cxn>
                <a:cxn ang="0">
                  <a:pos x="97" y="97"/>
                </a:cxn>
                <a:cxn ang="0">
                  <a:pos x="116" y="111"/>
                </a:cxn>
                <a:cxn ang="0">
                  <a:pos x="135" y="125"/>
                </a:cxn>
                <a:cxn ang="0">
                  <a:pos x="154" y="139"/>
                </a:cxn>
                <a:cxn ang="0">
                  <a:pos x="175" y="153"/>
                </a:cxn>
                <a:cxn ang="0">
                  <a:pos x="195" y="166"/>
                </a:cxn>
                <a:cxn ang="0">
                  <a:pos x="216" y="178"/>
                </a:cxn>
                <a:cxn ang="0">
                  <a:pos x="238" y="190"/>
                </a:cxn>
                <a:cxn ang="0">
                  <a:pos x="259" y="201"/>
                </a:cxn>
                <a:cxn ang="0">
                  <a:pos x="282" y="212"/>
                </a:cxn>
                <a:cxn ang="0">
                  <a:pos x="304" y="222"/>
                </a:cxn>
                <a:cxn ang="0">
                  <a:pos x="327" y="231"/>
                </a:cxn>
                <a:cxn ang="0">
                  <a:pos x="349" y="240"/>
                </a:cxn>
                <a:cxn ang="0">
                  <a:pos x="372" y="249"/>
                </a:cxn>
                <a:cxn ang="0">
                  <a:pos x="395" y="256"/>
                </a:cxn>
                <a:cxn ang="0">
                  <a:pos x="419" y="263"/>
                </a:cxn>
                <a:cxn ang="0">
                  <a:pos x="442" y="270"/>
                </a:cxn>
                <a:cxn ang="0">
                  <a:pos x="465" y="275"/>
                </a:cxn>
                <a:cxn ang="0">
                  <a:pos x="488" y="280"/>
                </a:cxn>
                <a:cxn ang="0">
                  <a:pos x="511" y="285"/>
                </a:cxn>
                <a:cxn ang="0">
                  <a:pos x="534" y="288"/>
                </a:cxn>
                <a:cxn ang="0">
                  <a:pos x="557" y="291"/>
                </a:cxn>
                <a:cxn ang="0">
                  <a:pos x="580" y="293"/>
                </a:cxn>
                <a:cxn ang="0">
                  <a:pos x="602" y="294"/>
                </a:cxn>
                <a:cxn ang="0">
                  <a:pos x="625" y="294"/>
                </a:cxn>
                <a:cxn ang="0">
                  <a:pos x="647" y="293"/>
                </a:cxn>
                <a:cxn ang="0">
                  <a:pos x="668" y="292"/>
                </a:cxn>
                <a:cxn ang="0">
                  <a:pos x="668" y="292"/>
                </a:cxn>
              </a:cxnLst>
              <a:rect l="0" t="0" r="r" b="b"/>
              <a:pathLst>
                <a:path w="3491" h="294">
                  <a:moveTo>
                    <a:pt x="668" y="292"/>
                  </a:moveTo>
                  <a:lnTo>
                    <a:pt x="3264" y="65"/>
                  </a:lnTo>
                  <a:lnTo>
                    <a:pt x="3264" y="65"/>
                  </a:lnTo>
                  <a:lnTo>
                    <a:pt x="3292" y="62"/>
                  </a:lnTo>
                  <a:lnTo>
                    <a:pt x="3320" y="57"/>
                  </a:lnTo>
                  <a:lnTo>
                    <a:pt x="3349" y="51"/>
                  </a:lnTo>
                  <a:lnTo>
                    <a:pt x="3377" y="43"/>
                  </a:lnTo>
                  <a:lnTo>
                    <a:pt x="3406" y="34"/>
                  </a:lnTo>
                  <a:lnTo>
                    <a:pt x="3434" y="24"/>
                  </a:lnTo>
                  <a:lnTo>
                    <a:pt x="3463" y="13"/>
                  </a:lnTo>
                  <a:lnTo>
                    <a:pt x="34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4" y="17"/>
                  </a:lnTo>
                  <a:lnTo>
                    <a:pt x="30" y="34"/>
                  </a:lnTo>
                  <a:lnTo>
                    <a:pt x="45" y="50"/>
                  </a:lnTo>
                  <a:lnTo>
                    <a:pt x="62" y="66"/>
                  </a:lnTo>
                  <a:lnTo>
                    <a:pt x="79" y="81"/>
                  </a:lnTo>
                  <a:lnTo>
                    <a:pt x="97" y="97"/>
                  </a:lnTo>
                  <a:lnTo>
                    <a:pt x="116" y="111"/>
                  </a:lnTo>
                  <a:lnTo>
                    <a:pt x="135" y="125"/>
                  </a:lnTo>
                  <a:lnTo>
                    <a:pt x="154" y="139"/>
                  </a:lnTo>
                  <a:lnTo>
                    <a:pt x="175" y="153"/>
                  </a:lnTo>
                  <a:lnTo>
                    <a:pt x="195" y="166"/>
                  </a:lnTo>
                  <a:lnTo>
                    <a:pt x="216" y="178"/>
                  </a:lnTo>
                  <a:lnTo>
                    <a:pt x="238" y="190"/>
                  </a:lnTo>
                  <a:lnTo>
                    <a:pt x="259" y="201"/>
                  </a:lnTo>
                  <a:lnTo>
                    <a:pt x="282" y="212"/>
                  </a:lnTo>
                  <a:lnTo>
                    <a:pt x="304" y="222"/>
                  </a:lnTo>
                  <a:lnTo>
                    <a:pt x="327" y="231"/>
                  </a:lnTo>
                  <a:lnTo>
                    <a:pt x="349" y="240"/>
                  </a:lnTo>
                  <a:lnTo>
                    <a:pt x="372" y="249"/>
                  </a:lnTo>
                  <a:lnTo>
                    <a:pt x="395" y="256"/>
                  </a:lnTo>
                  <a:lnTo>
                    <a:pt x="419" y="263"/>
                  </a:lnTo>
                  <a:lnTo>
                    <a:pt x="442" y="270"/>
                  </a:lnTo>
                  <a:lnTo>
                    <a:pt x="465" y="275"/>
                  </a:lnTo>
                  <a:lnTo>
                    <a:pt x="488" y="280"/>
                  </a:lnTo>
                  <a:lnTo>
                    <a:pt x="511" y="285"/>
                  </a:lnTo>
                  <a:lnTo>
                    <a:pt x="534" y="288"/>
                  </a:lnTo>
                  <a:lnTo>
                    <a:pt x="557" y="291"/>
                  </a:lnTo>
                  <a:lnTo>
                    <a:pt x="580" y="293"/>
                  </a:lnTo>
                  <a:lnTo>
                    <a:pt x="602" y="294"/>
                  </a:lnTo>
                  <a:lnTo>
                    <a:pt x="625" y="294"/>
                  </a:lnTo>
                  <a:lnTo>
                    <a:pt x="647" y="293"/>
                  </a:lnTo>
                  <a:lnTo>
                    <a:pt x="668" y="292"/>
                  </a:lnTo>
                  <a:lnTo>
                    <a:pt x="668" y="2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grpSp>
        <p:nvGrpSpPr>
          <p:cNvPr id="5" name="Group 8"/>
          <p:cNvGrpSpPr>
            <a:grpSpLocks noChangeAspect="1"/>
          </p:cNvGrpSpPr>
          <p:nvPr userDrawn="1"/>
        </p:nvGrpSpPr>
        <p:grpSpPr bwMode="auto">
          <a:xfrm>
            <a:off x="0" y="1743075"/>
            <a:ext cx="9144000" cy="5114925"/>
            <a:chOff x="0" y="1098"/>
            <a:chExt cx="5760" cy="3222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0" y="1098"/>
              <a:ext cx="5760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0" y="1098"/>
              <a:ext cx="5760" cy="3222"/>
            </a:xfrm>
            <a:custGeom>
              <a:avLst/>
              <a:gdLst>
                <a:gd name="connsiteX0" fmla="*/ 10000 w 10000"/>
                <a:gd name="connsiteY0" fmla="*/ 0 h 10000"/>
                <a:gd name="connsiteX1" fmla="*/ 10000 w 10000"/>
                <a:gd name="connsiteY1" fmla="*/ 0 h 10000"/>
                <a:gd name="connsiteX2" fmla="*/ 9920 w 10000"/>
                <a:gd name="connsiteY2" fmla="*/ 62 h 10000"/>
                <a:gd name="connsiteX3" fmla="*/ 9840 w 10000"/>
                <a:gd name="connsiteY3" fmla="*/ 118 h 10000"/>
                <a:gd name="connsiteX4" fmla="*/ 9760 w 10000"/>
                <a:gd name="connsiteY4" fmla="*/ 168 h 10000"/>
                <a:gd name="connsiteX5" fmla="*/ 9684 w 10000"/>
                <a:gd name="connsiteY5" fmla="*/ 205 h 10000"/>
                <a:gd name="connsiteX6" fmla="*/ 9608 w 10000"/>
                <a:gd name="connsiteY6" fmla="*/ 242 h 10000"/>
                <a:gd name="connsiteX7" fmla="*/ 9528 w 10000"/>
                <a:gd name="connsiteY7" fmla="*/ 273 h 10000"/>
                <a:gd name="connsiteX8" fmla="*/ 9451 w 10000"/>
                <a:gd name="connsiteY8" fmla="*/ 292 h 10000"/>
                <a:gd name="connsiteX9" fmla="*/ 9372 w 10000"/>
                <a:gd name="connsiteY9" fmla="*/ 310 h 10000"/>
                <a:gd name="connsiteX10" fmla="*/ 5858 w 10000"/>
                <a:gd name="connsiteY10" fmla="*/ 844 h 10000"/>
                <a:gd name="connsiteX11" fmla="*/ 5688 w 10000"/>
                <a:gd name="connsiteY11" fmla="*/ 850 h 10000"/>
                <a:gd name="connsiteX12" fmla="*/ 1163 w 10000"/>
                <a:gd name="connsiteY12" fmla="*/ 1558 h 10000"/>
                <a:gd name="connsiteX13" fmla="*/ 1163 w 10000"/>
                <a:gd name="connsiteY13" fmla="*/ 1558 h 10000"/>
                <a:gd name="connsiteX14" fmla="*/ 1090 w 10000"/>
                <a:gd name="connsiteY14" fmla="*/ 1564 h 10000"/>
                <a:gd name="connsiteX15" fmla="*/ 1010 w 10000"/>
                <a:gd name="connsiteY15" fmla="*/ 1558 h 10000"/>
                <a:gd name="connsiteX16" fmla="*/ 931 w 10000"/>
                <a:gd name="connsiteY16" fmla="*/ 1546 h 10000"/>
                <a:gd name="connsiteX17" fmla="*/ 851 w 10000"/>
                <a:gd name="connsiteY17" fmla="*/ 1521 h 10000"/>
                <a:gd name="connsiteX18" fmla="*/ 771 w 10000"/>
                <a:gd name="connsiteY18" fmla="*/ 1490 h 10000"/>
                <a:gd name="connsiteX19" fmla="*/ 691 w 10000"/>
                <a:gd name="connsiteY19" fmla="*/ 1446 h 10000"/>
                <a:gd name="connsiteX20" fmla="*/ 611 w 10000"/>
                <a:gd name="connsiteY20" fmla="*/ 1397 h 10000"/>
                <a:gd name="connsiteX21" fmla="*/ 531 w 10000"/>
                <a:gd name="connsiteY21" fmla="*/ 1341 h 10000"/>
                <a:gd name="connsiteX22" fmla="*/ 455 w 10000"/>
                <a:gd name="connsiteY22" fmla="*/ 1279 h 10000"/>
                <a:gd name="connsiteX23" fmla="*/ 378 w 10000"/>
                <a:gd name="connsiteY23" fmla="*/ 1204 h 10000"/>
                <a:gd name="connsiteX24" fmla="*/ 306 w 10000"/>
                <a:gd name="connsiteY24" fmla="*/ 1130 h 10000"/>
                <a:gd name="connsiteX25" fmla="*/ 236 w 10000"/>
                <a:gd name="connsiteY25" fmla="*/ 1043 h 10000"/>
                <a:gd name="connsiteX26" fmla="*/ 170 w 10000"/>
                <a:gd name="connsiteY26" fmla="*/ 956 h 10000"/>
                <a:gd name="connsiteX27" fmla="*/ 108 w 10000"/>
                <a:gd name="connsiteY27" fmla="*/ 857 h 10000"/>
                <a:gd name="connsiteX28" fmla="*/ 52 w 10000"/>
                <a:gd name="connsiteY28" fmla="*/ 757 h 10000"/>
                <a:gd name="connsiteX29" fmla="*/ 0 w 10000"/>
                <a:gd name="connsiteY29" fmla="*/ 658 h 10000"/>
                <a:gd name="connsiteX30" fmla="*/ 0 w 10000"/>
                <a:gd name="connsiteY30" fmla="*/ 658 h 10000"/>
                <a:gd name="connsiteX31" fmla="*/ 0 w 10000"/>
                <a:gd name="connsiteY31" fmla="*/ 10000 h 10000"/>
                <a:gd name="connsiteX32" fmla="*/ 10000 w 10000"/>
                <a:gd name="connsiteY32" fmla="*/ 10000 h 10000"/>
                <a:gd name="connsiteX33" fmla="*/ 10000 w 10000"/>
                <a:gd name="connsiteY33" fmla="*/ 0 h 10000"/>
                <a:gd name="connsiteX0" fmla="*/ 10000 w 10000"/>
                <a:gd name="connsiteY0" fmla="*/ 0 h 10000"/>
                <a:gd name="connsiteX1" fmla="*/ 10000 w 10000"/>
                <a:gd name="connsiteY1" fmla="*/ 0 h 10000"/>
                <a:gd name="connsiteX2" fmla="*/ 9920 w 10000"/>
                <a:gd name="connsiteY2" fmla="*/ 62 h 10000"/>
                <a:gd name="connsiteX3" fmla="*/ 9840 w 10000"/>
                <a:gd name="connsiteY3" fmla="*/ 118 h 10000"/>
                <a:gd name="connsiteX4" fmla="*/ 9760 w 10000"/>
                <a:gd name="connsiteY4" fmla="*/ 168 h 10000"/>
                <a:gd name="connsiteX5" fmla="*/ 9684 w 10000"/>
                <a:gd name="connsiteY5" fmla="*/ 205 h 10000"/>
                <a:gd name="connsiteX6" fmla="*/ 9608 w 10000"/>
                <a:gd name="connsiteY6" fmla="*/ 242 h 10000"/>
                <a:gd name="connsiteX7" fmla="*/ 9528 w 10000"/>
                <a:gd name="connsiteY7" fmla="*/ 273 h 10000"/>
                <a:gd name="connsiteX8" fmla="*/ 9451 w 10000"/>
                <a:gd name="connsiteY8" fmla="*/ 292 h 10000"/>
                <a:gd name="connsiteX9" fmla="*/ 9372 w 10000"/>
                <a:gd name="connsiteY9" fmla="*/ 310 h 10000"/>
                <a:gd name="connsiteX10" fmla="*/ 5688 w 10000"/>
                <a:gd name="connsiteY10" fmla="*/ 850 h 10000"/>
                <a:gd name="connsiteX11" fmla="*/ 1163 w 10000"/>
                <a:gd name="connsiteY11" fmla="*/ 1558 h 10000"/>
                <a:gd name="connsiteX12" fmla="*/ 1163 w 10000"/>
                <a:gd name="connsiteY12" fmla="*/ 1558 h 10000"/>
                <a:gd name="connsiteX13" fmla="*/ 1090 w 10000"/>
                <a:gd name="connsiteY13" fmla="*/ 1564 h 10000"/>
                <a:gd name="connsiteX14" fmla="*/ 1010 w 10000"/>
                <a:gd name="connsiteY14" fmla="*/ 1558 h 10000"/>
                <a:gd name="connsiteX15" fmla="*/ 931 w 10000"/>
                <a:gd name="connsiteY15" fmla="*/ 1546 h 10000"/>
                <a:gd name="connsiteX16" fmla="*/ 851 w 10000"/>
                <a:gd name="connsiteY16" fmla="*/ 1521 h 10000"/>
                <a:gd name="connsiteX17" fmla="*/ 771 w 10000"/>
                <a:gd name="connsiteY17" fmla="*/ 1490 h 10000"/>
                <a:gd name="connsiteX18" fmla="*/ 691 w 10000"/>
                <a:gd name="connsiteY18" fmla="*/ 1446 h 10000"/>
                <a:gd name="connsiteX19" fmla="*/ 611 w 10000"/>
                <a:gd name="connsiteY19" fmla="*/ 1397 h 10000"/>
                <a:gd name="connsiteX20" fmla="*/ 531 w 10000"/>
                <a:gd name="connsiteY20" fmla="*/ 1341 h 10000"/>
                <a:gd name="connsiteX21" fmla="*/ 455 w 10000"/>
                <a:gd name="connsiteY21" fmla="*/ 1279 h 10000"/>
                <a:gd name="connsiteX22" fmla="*/ 378 w 10000"/>
                <a:gd name="connsiteY22" fmla="*/ 1204 h 10000"/>
                <a:gd name="connsiteX23" fmla="*/ 306 w 10000"/>
                <a:gd name="connsiteY23" fmla="*/ 1130 h 10000"/>
                <a:gd name="connsiteX24" fmla="*/ 236 w 10000"/>
                <a:gd name="connsiteY24" fmla="*/ 1043 h 10000"/>
                <a:gd name="connsiteX25" fmla="*/ 170 w 10000"/>
                <a:gd name="connsiteY25" fmla="*/ 956 h 10000"/>
                <a:gd name="connsiteX26" fmla="*/ 108 w 10000"/>
                <a:gd name="connsiteY26" fmla="*/ 857 h 10000"/>
                <a:gd name="connsiteX27" fmla="*/ 52 w 10000"/>
                <a:gd name="connsiteY27" fmla="*/ 757 h 10000"/>
                <a:gd name="connsiteX28" fmla="*/ 0 w 10000"/>
                <a:gd name="connsiteY28" fmla="*/ 658 h 10000"/>
                <a:gd name="connsiteX29" fmla="*/ 0 w 10000"/>
                <a:gd name="connsiteY29" fmla="*/ 658 h 10000"/>
                <a:gd name="connsiteX30" fmla="*/ 0 w 10000"/>
                <a:gd name="connsiteY30" fmla="*/ 10000 h 10000"/>
                <a:gd name="connsiteX31" fmla="*/ 10000 w 10000"/>
                <a:gd name="connsiteY31" fmla="*/ 10000 h 10000"/>
                <a:gd name="connsiteX32" fmla="*/ 10000 w 10000"/>
                <a:gd name="connsiteY32" fmla="*/ 0 h 10000"/>
                <a:gd name="connsiteX0" fmla="*/ 10000 w 10000"/>
                <a:gd name="connsiteY0" fmla="*/ 0 h 10000"/>
                <a:gd name="connsiteX1" fmla="*/ 10000 w 10000"/>
                <a:gd name="connsiteY1" fmla="*/ 0 h 10000"/>
                <a:gd name="connsiteX2" fmla="*/ 9920 w 10000"/>
                <a:gd name="connsiteY2" fmla="*/ 62 h 10000"/>
                <a:gd name="connsiteX3" fmla="*/ 9840 w 10000"/>
                <a:gd name="connsiteY3" fmla="*/ 118 h 10000"/>
                <a:gd name="connsiteX4" fmla="*/ 9760 w 10000"/>
                <a:gd name="connsiteY4" fmla="*/ 168 h 10000"/>
                <a:gd name="connsiteX5" fmla="*/ 9684 w 10000"/>
                <a:gd name="connsiteY5" fmla="*/ 205 h 10000"/>
                <a:gd name="connsiteX6" fmla="*/ 9608 w 10000"/>
                <a:gd name="connsiteY6" fmla="*/ 242 h 10000"/>
                <a:gd name="connsiteX7" fmla="*/ 9528 w 10000"/>
                <a:gd name="connsiteY7" fmla="*/ 273 h 10000"/>
                <a:gd name="connsiteX8" fmla="*/ 9451 w 10000"/>
                <a:gd name="connsiteY8" fmla="*/ 292 h 10000"/>
                <a:gd name="connsiteX9" fmla="*/ 9372 w 10000"/>
                <a:gd name="connsiteY9" fmla="*/ 310 h 10000"/>
                <a:gd name="connsiteX10" fmla="*/ 1163 w 10000"/>
                <a:gd name="connsiteY10" fmla="*/ 1558 h 10000"/>
                <a:gd name="connsiteX11" fmla="*/ 1163 w 10000"/>
                <a:gd name="connsiteY11" fmla="*/ 1558 h 10000"/>
                <a:gd name="connsiteX12" fmla="*/ 1090 w 10000"/>
                <a:gd name="connsiteY12" fmla="*/ 1564 h 10000"/>
                <a:gd name="connsiteX13" fmla="*/ 1010 w 10000"/>
                <a:gd name="connsiteY13" fmla="*/ 1558 h 10000"/>
                <a:gd name="connsiteX14" fmla="*/ 931 w 10000"/>
                <a:gd name="connsiteY14" fmla="*/ 1546 h 10000"/>
                <a:gd name="connsiteX15" fmla="*/ 851 w 10000"/>
                <a:gd name="connsiteY15" fmla="*/ 1521 h 10000"/>
                <a:gd name="connsiteX16" fmla="*/ 771 w 10000"/>
                <a:gd name="connsiteY16" fmla="*/ 1490 h 10000"/>
                <a:gd name="connsiteX17" fmla="*/ 691 w 10000"/>
                <a:gd name="connsiteY17" fmla="*/ 1446 h 10000"/>
                <a:gd name="connsiteX18" fmla="*/ 611 w 10000"/>
                <a:gd name="connsiteY18" fmla="*/ 1397 h 10000"/>
                <a:gd name="connsiteX19" fmla="*/ 531 w 10000"/>
                <a:gd name="connsiteY19" fmla="*/ 1341 h 10000"/>
                <a:gd name="connsiteX20" fmla="*/ 455 w 10000"/>
                <a:gd name="connsiteY20" fmla="*/ 1279 h 10000"/>
                <a:gd name="connsiteX21" fmla="*/ 378 w 10000"/>
                <a:gd name="connsiteY21" fmla="*/ 1204 h 10000"/>
                <a:gd name="connsiteX22" fmla="*/ 306 w 10000"/>
                <a:gd name="connsiteY22" fmla="*/ 1130 h 10000"/>
                <a:gd name="connsiteX23" fmla="*/ 236 w 10000"/>
                <a:gd name="connsiteY23" fmla="*/ 1043 h 10000"/>
                <a:gd name="connsiteX24" fmla="*/ 170 w 10000"/>
                <a:gd name="connsiteY24" fmla="*/ 956 h 10000"/>
                <a:gd name="connsiteX25" fmla="*/ 108 w 10000"/>
                <a:gd name="connsiteY25" fmla="*/ 857 h 10000"/>
                <a:gd name="connsiteX26" fmla="*/ 52 w 10000"/>
                <a:gd name="connsiteY26" fmla="*/ 757 h 10000"/>
                <a:gd name="connsiteX27" fmla="*/ 0 w 10000"/>
                <a:gd name="connsiteY27" fmla="*/ 658 h 10000"/>
                <a:gd name="connsiteX28" fmla="*/ 0 w 10000"/>
                <a:gd name="connsiteY28" fmla="*/ 658 h 10000"/>
                <a:gd name="connsiteX29" fmla="*/ 0 w 10000"/>
                <a:gd name="connsiteY29" fmla="*/ 10000 h 10000"/>
                <a:gd name="connsiteX30" fmla="*/ 10000 w 10000"/>
                <a:gd name="connsiteY30" fmla="*/ 10000 h 10000"/>
                <a:gd name="connsiteX31" fmla="*/ 10000 w 10000"/>
                <a:gd name="connsiteY3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10000" y="0"/>
                  </a:lnTo>
                  <a:lnTo>
                    <a:pt x="9920" y="62"/>
                  </a:lnTo>
                  <a:lnTo>
                    <a:pt x="9840" y="118"/>
                  </a:lnTo>
                  <a:lnTo>
                    <a:pt x="9760" y="168"/>
                  </a:lnTo>
                  <a:lnTo>
                    <a:pt x="9684" y="205"/>
                  </a:lnTo>
                  <a:lnTo>
                    <a:pt x="9608" y="242"/>
                  </a:lnTo>
                  <a:cubicBezTo>
                    <a:pt x="9581" y="252"/>
                    <a:pt x="9555" y="263"/>
                    <a:pt x="9528" y="273"/>
                  </a:cubicBezTo>
                  <a:cubicBezTo>
                    <a:pt x="9502" y="279"/>
                    <a:pt x="9477" y="286"/>
                    <a:pt x="9451" y="292"/>
                  </a:cubicBezTo>
                  <a:lnTo>
                    <a:pt x="9372" y="310"/>
                  </a:lnTo>
                  <a:lnTo>
                    <a:pt x="1163" y="1558"/>
                  </a:lnTo>
                  <a:lnTo>
                    <a:pt x="1163" y="1558"/>
                  </a:lnTo>
                  <a:lnTo>
                    <a:pt x="1090" y="1564"/>
                  </a:lnTo>
                  <a:lnTo>
                    <a:pt x="1010" y="1558"/>
                  </a:lnTo>
                  <a:lnTo>
                    <a:pt x="931" y="1546"/>
                  </a:lnTo>
                  <a:cubicBezTo>
                    <a:pt x="904" y="1538"/>
                    <a:pt x="878" y="1529"/>
                    <a:pt x="851" y="1521"/>
                  </a:cubicBezTo>
                  <a:cubicBezTo>
                    <a:pt x="824" y="1511"/>
                    <a:pt x="798" y="1500"/>
                    <a:pt x="771" y="1490"/>
                  </a:cubicBezTo>
                  <a:lnTo>
                    <a:pt x="691" y="1446"/>
                  </a:lnTo>
                  <a:cubicBezTo>
                    <a:pt x="664" y="1430"/>
                    <a:pt x="638" y="1413"/>
                    <a:pt x="611" y="1397"/>
                  </a:cubicBezTo>
                  <a:lnTo>
                    <a:pt x="531" y="1341"/>
                  </a:lnTo>
                  <a:cubicBezTo>
                    <a:pt x="506" y="1320"/>
                    <a:pt x="480" y="1300"/>
                    <a:pt x="455" y="1279"/>
                  </a:cubicBezTo>
                  <a:cubicBezTo>
                    <a:pt x="429" y="1254"/>
                    <a:pt x="404" y="1229"/>
                    <a:pt x="378" y="1204"/>
                  </a:cubicBezTo>
                  <a:cubicBezTo>
                    <a:pt x="354" y="1179"/>
                    <a:pt x="330" y="1155"/>
                    <a:pt x="306" y="1130"/>
                  </a:cubicBezTo>
                  <a:cubicBezTo>
                    <a:pt x="283" y="1101"/>
                    <a:pt x="259" y="1072"/>
                    <a:pt x="236" y="1043"/>
                  </a:cubicBezTo>
                  <a:lnTo>
                    <a:pt x="170" y="956"/>
                  </a:lnTo>
                  <a:cubicBezTo>
                    <a:pt x="149" y="923"/>
                    <a:pt x="129" y="890"/>
                    <a:pt x="108" y="857"/>
                  </a:cubicBezTo>
                  <a:cubicBezTo>
                    <a:pt x="89" y="824"/>
                    <a:pt x="71" y="790"/>
                    <a:pt x="52" y="757"/>
                  </a:cubicBezTo>
                  <a:cubicBezTo>
                    <a:pt x="35" y="724"/>
                    <a:pt x="17" y="691"/>
                    <a:pt x="0" y="658"/>
                  </a:cubicBezTo>
                  <a:lnTo>
                    <a:pt x="0" y="658"/>
                  </a:ln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3014400" y="6062472"/>
            <a:ext cx="5596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noProof="0" smtClean="0">
                <a:solidFill>
                  <a:srgbClr val="00366C"/>
                </a:solidFill>
              </a:rPr>
              <a:t>Refreshing chemical distribution</a:t>
            </a:r>
            <a:endParaRPr lang="en-GB" sz="1000" noProof="0">
              <a:solidFill>
                <a:srgbClr val="00366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96" y="2743200"/>
            <a:ext cx="8071104" cy="1470025"/>
          </a:xfrm>
        </p:spPr>
        <p:txBody>
          <a:bodyPr lIns="0" tIns="0" rIns="0" bIns="0" anchor="b">
            <a:normAutofit/>
          </a:bodyPr>
          <a:lstStyle>
            <a:lvl1pPr algn="l">
              <a:defRPr sz="400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267200"/>
            <a:ext cx="8077200" cy="1752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Sub title</a:t>
            </a:r>
            <a:endParaRPr lang="en-GB" noProof="0"/>
          </a:p>
        </p:txBody>
      </p:sp>
      <p:pic>
        <p:nvPicPr>
          <p:cNvPr id="15" name="Picture 14" descr="shutterstock_22114933_HR-foot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727669"/>
            <a:ext cx="9144000" cy="130331"/>
          </a:xfrm>
          <a:prstGeom prst="rect">
            <a:avLst/>
          </a:prstGeom>
        </p:spPr>
      </p:pic>
      <p:pic>
        <p:nvPicPr>
          <p:cNvPr id="16" name="Picture 15" descr="Azelis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0353" y="5815584"/>
            <a:ext cx="1124704" cy="75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01203-ppt-stijlelement-sectio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304800"/>
            <a:ext cx="8071104" cy="99364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latin typeface="+mj-lt"/>
              </a:defRPr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371600"/>
            <a:ext cx="8077200" cy="1298448"/>
          </a:xfrm>
        </p:spPr>
        <p:txBody>
          <a:bodyPr lIns="0" tIns="0" rIns="0" bIns="0" anchor="t" anchorCtr="0"/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Section sub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400" y="6062472"/>
            <a:ext cx="5596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noProof="0" smtClean="0">
                <a:solidFill>
                  <a:schemeClr val="bg1"/>
                </a:solidFill>
              </a:rPr>
              <a:t>Refreshing chemical distribution</a:t>
            </a:r>
            <a:endParaRPr lang="en-GB" sz="1000" noProof="0">
              <a:solidFill>
                <a:schemeClr val="bg1"/>
              </a:solidFill>
            </a:endParaRPr>
          </a:p>
        </p:txBody>
      </p:sp>
      <p:pic>
        <p:nvPicPr>
          <p:cNvPr id="9" name="Picture 8" descr="Azelis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353" y="5815584"/>
            <a:ext cx="1124704" cy="75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 noChangeAspect="1"/>
          </p:cNvGrpSpPr>
          <p:nvPr userDrawn="1"/>
        </p:nvGrpSpPr>
        <p:grpSpPr bwMode="auto">
          <a:xfrm>
            <a:off x="0" y="0"/>
            <a:ext cx="5540375" cy="466725"/>
            <a:chOff x="0" y="0"/>
            <a:chExt cx="3490" cy="294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49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0" y="0"/>
              <a:ext cx="3490" cy="294"/>
            </a:xfrm>
            <a:custGeom>
              <a:avLst/>
              <a:gdLst/>
              <a:ahLst/>
              <a:cxnLst>
                <a:cxn ang="0">
                  <a:pos x="668" y="292"/>
                </a:cxn>
                <a:cxn ang="0">
                  <a:pos x="3264" y="64"/>
                </a:cxn>
                <a:cxn ang="0">
                  <a:pos x="3264" y="64"/>
                </a:cxn>
                <a:cxn ang="0">
                  <a:pos x="3292" y="62"/>
                </a:cxn>
                <a:cxn ang="0">
                  <a:pos x="3320" y="56"/>
                </a:cxn>
                <a:cxn ang="0">
                  <a:pos x="3348" y="50"/>
                </a:cxn>
                <a:cxn ang="0">
                  <a:pos x="3378" y="42"/>
                </a:cxn>
                <a:cxn ang="0">
                  <a:pos x="3406" y="34"/>
                </a:cxn>
                <a:cxn ang="0">
                  <a:pos x="3434" y="24"/>
                </a:cxn>
                <a:cxn ang="0">
                  <a:pos x="349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34"/>
                </a:cxn>
                <a:cxn ang="0">
                  <a:pos x="62" y="66"/>
                </a:cxn>
                <a:cxn ang="0">
                  <a:pos x="98" y="96"/>
                </a:cxn>
                <a:cxn ang="0">
                  <a:pos x="134" y="126"/>
                </a:cxn>
                <a:cxn ang="0">
                  <a:pos x="174" y="152"/>
                </a:cxn>
                <a:cxn ang="0">
                  <a:pos x="216" y="178"/>
                </a:cxn>
                <a:cxn ang="0">
                  <a:pos x="260" y="200"/>
                </a:cxn>
                <a:cxn ang="0">
                  <a:pos x="304" y="222"/>
                </a:cxn>
                <a:cxn ang="0">
                  <a:pos x="350" y="240"/>
                </a:cxn>
                <a:cxn ang="0">
                  <a:pos x="396" y="256"/>
                </a:cxn>
                <a:cxn ang="0">
                  <a:pos x="442" y="270"/>
                </a:cxn>
                <a:cxn ang="0">
                  <a:pos x="488" y="280"/>
                </a:cxn>
                <a:cxn ang="0">
                  <a:pos x="534" y="288"/>
                </a:cxn>
                <a:cxn ang="0">
                  <a:pos x="580" y="292"/>
                </a:cxn>
                <a:cxn ang="0">
                  <a:pos x="624" y="294"/>
                </a:cxn>
                <a:cxn ang="0">
                  <a:pos x="668" y="292"/>
                </a:cxn>
                <a:cxn ang="0">
                  <a:pos x="668" y="292"/>
                </a:cxn>
              </a:cxnLst>
              <a:rect l="0" t="0" r="r" b="b"/>
              <a:pathLst>
                <a:path w="3490" h="294">
                  <a:moveTo>
                    <a:pt x="668" y="292"/>
                  </a:moveTo>
                  <a:lnTo>
                    <a:pt x="3264" y="64"/>
                  </a:lnTo>
                  <a:lnTo>
                    <a:pt x="3264" y="64"/>
                  </a:lnTo>
                  <a:lnTo>
                    <a:pt x="3292" y="62"/>
                  </a:lnTo>
                  <a:lnTo>
                    <a:pt x="3320" y="56"/>
                  </a:lnTo>
                  <a:lnTo>
                    <a:pt x="3348" y="50"/>
                  </a:lnTo>
                  <a:lnTo>
                    <a:pt x="3378" y="42"/>
                  </a:lnTo>
                  <a:lnTo>
                    <a:pt x="3406" y="34"/>
                  </a:lnTo>
                  <a:lnTo>
                    <a:pt x="3434" y="24"/>
                  </a:lnTo>
                  <a:lnTo>
                    <a:pt x="349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34"/>
                  </a:lnTo>
                  <a:lnTo>
                    <a:pt x="62" y="66"/>
                  </a:lnTo>
                  <a:lnTo>
                    <a:pt x="98" y="96"/>
                  </a:lnTo>
                  <a:lnTo>
                    <a:pt x="134" y="126"/>
                  </a:lnTo>
                  <a:lnTo>
                    <a:pt x="174" y="152"/>
                  </a:lnTo>
                  <a:lnTo>
                    <a:pt x="216" y="178"/>
                  </a:lnTo>
                  <a:lnTo>
                    <a:pt x="260" y="200"/>
                  </a:lnTo>
                  <a:lnTo>
                    <a:pt x="304" y="222"/>
                  </a:lnTo>
                  <a:lnTo>
                    <a:pt x="350" y="240"/>
                  </a:lnTo>
                  <a:lnTo>
                    <a:pt x="396" y="256"/>
                  </a:lnTo>
                  <a:lnTo>
                    <a:pt x="442" y="270"/>
                  </a:lnTo>
                  <a:lnTo>
                    <a:pt x="488" y="280"/>
                  </a:lnTo>
                  <a:lnTo>
                    <a:pt x="534" y="288"/>
                  </a:lnTo>
                  <a:lnTo>
                    <a:pt x="580" y="292"/>
                  </a:lnTo>
                  <a:lnTo>
                    <a:pt x="624" y="294"/>
                  </a:lnTo>
                  <a:lnTo>
                    <a:pt x="668" y="292"/>
                  </a:lnTo>
                  <a:lnTo>
                    <a:pt x="668" y="29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74638"/>
            <a:ext cx="8070600" cy="1143000"/>
          </a:xfrm>
        </p:spPr>
        <p:txBody>
          <a:bodyPr lIns="0" tIns="46800" rIns="0" bIns="46800" anchor="b" anchorCtr="0">
            <a:normAutofit/>
          </a:bodyPr>
          <a:lstStyle>
            <a:lvl1pPr algn="l">
              <a:lnSpc>
                <a:spcPts val="36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676400"/>
            <a:ext cx="8070600" cy="4680000"/>
          </a:xfr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Pct val="70000"/>
              <a:buFontTx/>
              <a:buBlip>
                <a:blip r:embed="rId2"/>
              </a:buBlip>
              <a:tabLst>
                <a:tab pos="1485900" algn="l"/>
              </a:tabLst>
              <a:defRPr sz="2400">
                <a:solidFill>
                  <a:schemeClr val="tx2"/>
                </a:solidFill>
              </a:defRPr>
            </a:lvl1pPr>
            <a:lvl2pPr marL="506413" indent="-163513">
              <a:spcBef>
                <a:spcPts val="400"/>
              </a:spcBef>
              <a:spcAft>
                <a:spcPts val="200"/>
              </a:spcAft>
              <a:buSzPct val="75000"/>
              <a:buFontTx/>
              <a:buBlip>
                <a:blip r:embed="rId3"/>
              </a:buBlip>
              <a:defRPr sz="1800">
                <a:solidFill>
                  <a:schemeClr val="tx2"/>
                </a:solidFill>
              </a:defRPr>
            </a:lvl2pPr>
            <a:lvl3pPr marL="963613" indent="-163513">
              <a:spcBef>
                <a:spcPts val="300"/>
              </a:spcBef>
              <a:spcAft>
                <a:spcPts val="150"/>
              </a:spcAft>
              <a:buClr>
                <a:schemeClr val="tx1"/>
              </a:buClr>
              <a:buFont typeface="Arial" pitchFamily="34" charset="0"/>
              <a:buChar char="−"/>
              <a:defRPr sz="1400" i="1">
                <a:solidFill>
                  <a:schemeClr val="tx2"/>
                </a:solidFill>
              </a:defRPr>
            </a:lvl3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Click to enter text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Second level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Third level</a:t>
            </a:r>
          </a:p>
        </p:txBody>
      </p:sp>
      <p:pic>
        <p:nvPicPr>
          <p:cNvPr id="11" name="Picture 10" descr="shutterstock_22114933_HR-foot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727669"/>
            <a:ext cx="9144000" cy="130331"/>
          </a:xfrm>
          <a:prstGeom prst="rect">
            <a:avLst/>
          </a:prstGeom>
        </p:spPr>
      </p:pic>
      <p:pic>
        <p:nvPicPr>
          <p:cNvPr id="15" name="Picture 14" descr="Azelis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24800" y="127461"/>
            <a:ext cx="685800" cy="460978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1384"/>
            <a:ext cx="8610600" cy="128016"/>
          </a:xfr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467544" y="64533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5D2900-8297-4746-9A78-109562085518}" type="slidenum">
              <a:rPr lang="en-GB" sz="800" noProof="0" smtClean="0">
                <a:solidFill>
                  <a:srgbClr val="00366C"/>
                </a:solidFill>
              </a:rPr>
              <a:pPr/>
              <a:t>‹nr.›</a:t>
            </a:fld>
            <a:endParaRPr lang="en-GB" sz="800" noProof="0">
              <a:solidFill>
                <a:srgbClr val="00366C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 noChangeAspect="1"/>
          </p:cNvGrpSpPr>
          <p:nvPr userDrawn="1"/>
        </p:nvGrpSpPr>
        <p:grpSpPr bwMode="auto">
          <a:xfrm>
            <a:off x="0" y="0"/>
            <a:ext cx="5540375" cy="466725"/>
            <a:chOff x="0" y="0"/>
            <a:chExt cx="3490" cy="29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49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0"/>
              <a:ext cx="3490" cy="294"/>
            </a:xfrm>
            <a:custGeom>
              <a:avLst/>
              <a:gdLst/>
              <a:ahLst/>
              <a:cxnLst>
                <a:cxn ang="0">
                  <a:pos x="668" y="292"/>
                </a:cxn>
                <a:cxn ang="0">
                  <a:pos x="3264" y="64"/>
                </a:cxn>
                <a:cxn ang="0">
                  <a:pos x="3264" y="64"/>
                </a:cxn>
                <a:cxn ang="0">
                  <a:pos x="3292" y="62"/>
                </a:cxn>
                <a:cxn ang="0">
                  <a:pos x="3320" y="56"/>
                </a:cxn>
                <a:cxn ang="0">
                  <a:pos x="3348" y="50"/>
                </a:cxn>
                <a:cxn ang="0">
                  <a:pos x="3378" y="42"/>
                </a:cxn>
                <a:cxn ang="0">
                  <a:pos x="3406" y="34"/>
                </a:cxn>
                <a:cxn ang="0">
                  <a:pos x="3434" y="24"/>
                </a:cxn>
                <a:cxn ang="0">
                  <a:pos x="349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34"/>
                </a:cxn>
                <a:cxn ang="0">
                  <a:pos x="62" y="66"/>
                </a:cxn>
                <a:cxn ang="0">
                  <a:pos x="98" y="96"/>
                </a:cxn>
                <a:cxn ang="0">
                  <a:pos x="134" y="126"/>
                </a:cxn>
                <a:cxn ang="0">
                  <a:pos x="174" y="152"/>
                </a:cxn>
                <a:cxn ang="0">
                  <a:pos x="216" y="178"/>
                </a:cxn>
                <a:cxn ang="0">
                  <a:pos x="260" y="200"/>
                </a:cxn>
                <a:cxn ang="0">
                  <a:pos x="304" y="222"/>
                </a:cxn>
                <a:cxn ang="0">
                  <a:pos x="350" y="240"/>
                </a:cxn>
                <a:cxn ang="0">
                  <a:pos x="396" y="256"/>
                </a:cxn>
                <a:cxn ang="0">
                  <a:pos x="442" y="270"/>
                </a:cxn>
                <a:cxn ang="0">
                  <a:pos x="488" y="280"/>
                </a:cxn>
                <a:cxn ang="0">
                  <a:pos x="534" y="288"/>
                </a:cxn>
                <a:cxn ang="0">
                  <a:pos x="580" y="292"/>
                </a:cxn>
                <a:cxn ang="0">
                  <a:pos x="624" y="294"/>
                </a:cxn>
                <a:cxn ang="0">
                  <a:pos x="668" y="292"/>
                </a:cxn>
                <a:cxn ang="0">
                  <a:pos x="668" y="292"/>
                </a:cxn>
              </a:cxnLst>
              <a:rect l="0" t="0" r="r" b="b"/>
              <a:pathLst>
                <a:path w="3490" h="294">
                  <a:moveTo>
                    <a:pt x="668" y="292"/>
                  </a:moveTo>
                  <a:lnTo>
                    <a:pt x="3264" y="64"/>
                  </a:lnTo>
                  <a:lnTo>
                    <a:pt x="3264" y="64"/>
                  </a:lnTo>
                  <a:lnTo>
                    <a:pt x="3292" y="62"/>
                  </a:lnTo>
                  <a:lnTo>
                    <a:pt x="3320" y="56"/>
                  </a:lnTo>
                  <a:lnTo>
                    <a:pt x="3348" y="50"/>
                  </a:lnTo>
                  <a:lnTo>
                    <a:pt x="3378" y="42"/>
                  </a:lnTo>
                  <a:lnTo>
                    <a:pt x="3406" y="34"/>
                  </a:lnTo>
                  <a:lnTo>
                    <a:pt x="3434" y="24"/>
                  </a:lnTo>
                  <a:lnTo>
                    <a:pt x="349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34"/>
                  </a:lnTo>
                  <a:lnTo>
                    <a:pt x="62" y="66"/>
                  </a:lnTo>
                  <a:lnTo>
                    <a:pt x="98" y="96"/>
                  </a:lnTo>
                  <a:lnTo>
                    <a:pt x="134" y="126"/>
                  </a:lnTo>
                  <a:lnTo>
                    <a:pt x="174" y="152"/>
                  </a:lnTo>
                  <a:lnTo>
                    <a:pt x="216" y="178"/>
                  </a:lnTo>
                  <a:lnTo>
                    <a:pt x="260" y="200"/>
                  </a:lnTo>
                  <a:lnTo>
                    <a:pt x="304" y="222"/>
                  </a:lnTo>
                  <a:lnTo>
                    <a:pt x="350" y="240"/>
                  </a:lnTo>
                  <a:lnTo>
                    <a:pt x="396" y="256"/>
                  </a:lnTo>
                  <a:lnTo>
                    <a:pt x="442" y="270"/>
                  </a:lnTo>
                  <a:lnTo>
                    <a:pt x="488" y="280"/>
                  </a:lnTo>
                  <a:lnTo>
                    <a:pt x="534" y="288"/>
                  </a:lnTo>
                  <a:lnTo>
                    <a:pt x="580" y="292"/>
                  </a:lnTo>
                  <a:lnTo>
                    <a:pt x="624" y="294"/>
                  </a:lnTo>
                  <a:lnTo>
                    <a:pt x="668" y="292"/>
                  </a:lnTo>
                  <a:lnTo>
                    <a:pt x="668" y="29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pic>
        <p:nvPicPr>
          <p:cNvPr id="10" name="Picture 9" descr="shutterstock_22114933_HR-foot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727669"/>
            <a:ext cx="9144000" cy="13033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74638"/>
            <a:ext cx="8070600" cy="1143000"/>
          </a:xfrm>
        </p:spPr>
        <p:txBody>
          <a:bodyPr lIns="0" tIns="46800" rIns="0" bIns="46800" anchor="b" anchorCtr="0">
            <a:normAutofit/>
          </a:bodyPr>
          <a:lstStyle>
            <a:lvl1pPr algn="l">
              <a:lnSpc>
                <a:spcPts val="3600"/>
              </a:lnSpc>
              <a:defRPr sz="2800" b="1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0000" y="1676400"/>
            <a:ext cx="8070600" cy="4680000"/>
          </a:xfrm>
        </p:spPr>
        <p:txBody>
          <a:bodyPr lIns="0" tIns="0" rIns="0" bIns="0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-114300">
              <a:buSzPct val="75000"/>
              <a:buFontTx/>
              <a:buBlip>
                <a:blip r:embed="rId3"/>
              </a:buBlip>
              <a:defRPr sz="1800">
                <a:solidFill>
                  <a:schemeClr val="tx2"/>
                </a:solidFill>
              </a:defRPr>
            </a:lvl2pPr>
            <a:lvl3pPr marL="914400" indent="-114300">
              <a:buFont typeface="Arial" pitchFamily="34" charset="0"/>
              <a:buChar char="−"/>
              <a:defRPr sz="1400" i="1">
                <a:solidFill>
                  <a:schemeClr val="tx2"/>
                </a:solidFill>
              </a:defRPr>
            </a:lvl3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Click to enter text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1384"/>
            <a:ext cx="8610600" cy="128016"/>
          </a:xfr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pic>
        <p:nvPicPr>
          <p:cNvPr id="57" name="Picture 56" descr="Azelis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24800" y="127461"/>
            <a:ext cx="685800" cy="460979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67544" y="64533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5D2900-8297-4746-9A78-109562085518}" type="slidenum">
              <a:rPr lang="en-GB" sz="800" noProof="0" smtClean="0">
                <a:solidFill>
                  <a:srgbClr val="00366C"/>
                </a:solidFill>
              </a:rPr>
              <a:pPr/>
              <a:t>‹nr.›</a:t>
            </a:fld>
            <a:endParaRPr lang="en-GB" sz="800" noProof="0">
              <a:solidFill>
                <a:srgbClr val="00366C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274638"/>
            <a:ext cx="8070600" cy="1143000"/>
          </a:xfrm>
        </p:spPr>
        <p:txBody>
          <a:bodyPr lIns="0" tIns="46800" rIns="0" bIns="46800" anchor="b" anchorCtr="0">
            <a:normAutofit/>
          </a:bodyPr>
          <a:lstStyle>
            <a:lvl1pPr algn="l">
              <a:lnSpc>
                <a:spcPts val="36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40000" y="1676400"/>
            <a:ext cx="3931920" cy="4680000"/>
          </a:xfr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400">
                <a:solidFill>
                  <a:schemeClr val="tx2"/>
                </a:solidFill>
              </a:defRPr>
            </a:lvl1pPr>
            <a:lvl2pPr marL="457200" indent="-114300">
              <a:spcBef>
                <a:spcPts val="400"/>
              </a:spcBef>
              <a:spcAft>
                <a:spcPts val="200"/>
              </a:spcAft>
              <a:buSzPct val="75000"/>
              <a:buFontTx/>
              <a:buBlip>
                <a:blip r:embed="rId3"/>
              </a:buBlip>
              <a:defRPr sz="1800">
                <a:solidFill>
                  <a:schemeClr val="tx2"/>
                </a:solidFill>
              </a:defRPr>
            </a:lvl2pPr>
            <a:lvl3pPr marL="914400" indent="-114300">
              <a:spcBef>
                <a:spcPts val="300"/>
              </a:spcBef>
              <a:spcAft>
                <a:spcPts val="150"/>
              </a:spcAft>
              <a:buClr>
                <a:schemeClr val="tx1"/>
              </a:buClr>
              <a:buFont typeface="Arial" pitchFamily="34" charset="0"/>
              <a:buChar char="−"/>
              <a:defRPr sz="1400" i="1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Click to enter text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Second level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8680" y="1676400"/>
            <a:ext cx="3931920" cy="4680000"/>
          </a:xfr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Blip>
                <a:blip r:embed="rId2"/>
              </a:buBlip>
              <a:tabLst/>
              <a:defRPr sz="2400">
                <a:solidFill>
                  <a:schemeClr val="tx2"/>
                </a:solidFill>
              </a:defRPr>
            </a:lvl1pPr>
            <a:lvl2pPr marL="457200" indent="-114300">
              <a:spcBef>
                <a:spcPts val="400"/>
              </a:spcBef>
              <a:spcAft>
                <a:spcPts val="200"/>
              </a:spcAft>
              <a:buSzPct val="75000"/>
              <a:buFontTx/>
              <a:buBlip>
                <a:blip r:embed="rId3"/>
              </a:buBlip>
              <a:defRPr sz="1800">
                <a:solidFill>
                  <a:schemeClr val="tx2"/>
                </a:solidFill>
              </a:defRPr>
            </a:lvl2pPr>
            <a:lvl3pPr marL="914400" indent="-114300">
              <a:spcBef>
                <a:spcPts val="300"/>
              </a:spcBef>
              <a:spcAft>
                <a:spcPts val="150"/>
              </a:spcAft>
              <a:buClr>
                <a:schemeClr val="tx1"/>
              </a:buClr>
              <a:buFont typeface="Arial" pitchFamily="34" charset="0"/>
              <a:buChar char="−"/>
              <a:defRPr sz="1400" i="1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Click to enter text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Second level</a:t>
            </a:r>
          </a:p>
          <a:p>
            <a:pPr marL="171450" marR="0" lvl="2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smtClean="0"/>
              <a:t>Third level</a:t>
            </a:r>
          </a:p>
        </p:txBody>
      </p:sp>
      <p:grpSp>
        <p:nvGrpSpPr>
          <p:cNvPr id="5" name="Group 7"/>
          <p:cNvGrpSpPr>
            <a:grpSpLocks noChangeAspect="1"/>
          </p:cNvGrpSpPr>
          <p:nvPr userDrawn="1"/>
        </p:nvGrpSpPr>
        <p:grpSpPr bwMode="auto">
          <a:xfrm>
            <a:off x="0" y="0"/>
            <a:ext cx="5540375" cy="466725"/>
            <a:chOff x="0" y="0"/>
            <a:chExt cx="3490" cy="29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3490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0" y="0"/>
              <a:ext cx="3490" cy="294"/>
            </a:xfrm>
            <a:custGeom>
              <a:avLst/>
              <a:gdLst/>
              <a:ahLst/>
              <a:cxnLst>
                <a:cxn ang="0">
                  <a:pos x="668" y="292"/>
                </a:cxn>
                <a:cxn ang="0">
                  <a:pos x="3264" y="64"/>
                </a:cxn>
                <a:cxn ang="0">
                  <a:pos x="3264" y="64"/>
                </a:cxn>
                <a:cxn ang="0">
                  <a:pos x="3292" y="62"/>
                </a:cxn>
                <a:cxn ang="0">
                  <a:pos x="3320" y="56"/>
                </a:cxn>
                <a:cxn ang="0">
                  <a:pos x="3348" y="50"/>
                </a:cxn>
                <a:cxn ang="0">
                  <a:pos x="3378" y="42"/>
                </a:cxn>
                <a:cxn ang="0">
                  <a:pos x="3406" y="34"/>
                </a:cxn>
                <a:cxn ang="0">
                  <a:pos x="3434" y="24"/>
                </a:cxn>
                <a:cxn ang="0">
                  <a:pos x="349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0" y="34"/>
                </a:cxn>
                <a:cxn ang="0">
                  <a:pos x="62" y="66"/>
                </a:cxn>
                <a:cxn ang="0">
                  <a:pos x="98" y="96"/>
                </a:cxn>
                <a:cxn ang="0">
                  <a:pos x="134" y="126"/>
                </a:cxn>
                <a:cxn ang="0">
                  <a:pos x="174" y="152"/>
                </a:cxn>
                <a:cxn ang="0">
                  <a:pos x="216" y="178"/>
                </a:cxn>
                <a:cxn ang="0">
                  <a:pos x="260" y="200"/>
                </a:cxn>
                <a:cxn ang="0">
                  <a:pos x="304" y="222"/>
                </a:cxn>
                <a:cxn ang="0">
                  <a:pos x="350" y="240"/>
                </a:cxn>
                <a:cxn ang="0">
                  <a:pos x="396" y="256"/>
                </a:cxn>
                <a:cxn ang="0">
                  <a:pos x="442" y="270"/>
                </a:cxn>
                <a:cxn ang="0">
                  <a:pos x="488" y="280"/>
                </a:cxn>
                <a:cxn ang="0">
                  <a:pos x="534" y="288"/>
                </a:cxn>
                <a:cxn ang="0">
                  <a:pos x="580" y="292"/>
                </a:cxn>
                <a:cxn ang="0">
                  <a:pos x="624" y="294"/>
                </a:cxn>
                <a:cxn ang="0">
                  <a:pos x="668" y="292"/>
                </a:cxn>
                <a:cxn ang="0">
                  <a:pos x="668" y="292"/>
                </a:cxn>
              </a:cxnLst>
              <a:rect l="0" t="0" r="r" b="b"/>
              <a:pathLst>
                <a:path w="3490" h="294">
                  <a:moveTo>
                    <a:pt x="668" y="292"/>
                  </a:moveTo>
                  <a:lnTo>
                    <a:pt x="3264" y="64"/>
                  </a:lnTo>
                  <a:lnTo>
                    <a:pt x="3264" y="64"/>
                  </a:lnTo>
                  <a:lnTo>
                    <a:pt x="3292" y="62"/>
                  </a:lnTo>
                  <a:lnTo>
                    <a:pt x="3320" y="56"/>
                  </a:lnTo>
                  <a:lnTo>
                    <a:pt x="3348" y="50"/>
                  </a:lnTo>
                  <a:lnTo>
                    <a:pt x="3378" y="42"/>
                  </a:lnTo>
                  <a:lnTo>
                    <a:pt x="3406" y="34"/>
                  </a:lnTo>
                  <a:lnTo>
                    <a:pt x="3434" y="24"/>
                  </a:lnTo>
                  <a:lnTo>
                    <a:pt x="349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34"/>
                  </a:lnTo>
                  <a:lnTo>
                    <a:pt x="62" y="66"/>
                  </a:lnTo>
                  <a:lnTo>
                    <a:pt x="98" y="96"/>
                  </a:lnTo>
                  <a:lnTo>
                    <a:pt x="134" y="126"/>
                  </a:lnTo>
                  <a:lnTo>
                    <a:pt x="174" y="152"/>
                  </a:lnTo>
                  <a:lnTo>
                    <a:pt x="216" y="178"/>
                  </a:lnTo>
                  <a:lnTo>
                    <a:pt x="260" y="200"/>
                  </a:lnTo>
                  <a:lnTo>
                    <a:pt x="304" y="222"/>
                  </a:lnTo>
                  <a:lnTo>
                    <a:pt x="350" y="240"/>
                  </a:lnTo>
                  <a:lnTo>
                    <a:pt x="396" y="256"/>
                  </a:lnTo>
                  <a:lnTo>
                    <a:pt x="442" y="270"/>
                  </a:lnTo>
                  <a:lnTo>
                    <a:pt x="488" y="280"/>
                  </a:lnTo>
                  <a:lnTo>
                    <a:pt x="534" y="288"/>
                  </a:lnTo>
                  <a:lnTo>
                    <a:pt x="580" y="292"/>
                  </a:lnTo>
                  <a:lnTo>
                    <a:pt x="624" y="294"/>
                  </a:lnTo>
                  <a:lnTo>
                    <a:pt x="668" y="292"/>
                  </a:lnTo>
                  <a:lnTo>
                    <a:pt x="668" y="29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/>
            </a:p>
          </p:txBody>
        </p:sp>
      </p:grpSp>
      <p:pic>
        <p:nvPicPr>
          <p:cNvPr id="12" name="Picture 11" descr="shutterstock_22114933_HR-foote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727669"/>
            <a:ext cx="9144000" cy="130331"/>
          </a:xfrm>
          <a:prstGeom prst="rect">
            <a:avLst/>
          </a:prstGeom>
        </p:spPr>
      </p:pic>
      <p:pic>
        <p:nvPicPr>
          <p:cNvPr id="13" name="Picture 12" descr="Azelis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924800" y="127461"/>
            <a:ext cx="685800" cy="46097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1384"/>
            <a:ext cx="8610600" cy="128016"/>
          </a:xfr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TextBox 9"/>
          <p:cNvSpPr txBox="1"/>
          <p:nvPr userDrawn="1"/>
        </p:nvSpPr>
        <p:spPr>
          <a:xfrm>
            <a:off x="467544" y="6453336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05D2900-8297-4746-9A78-109562085518}" type="slidenum">
              <a:rPr lang="en-GB" sz="800" noProof="0" smtClean="0">
                <a:solidFill>
                  <a:srgbClr val="00366C"/>
                </a:solidFill>
              </a:rPr>
              <a:pPr/>
              <a:t>‹nr.›</a:t>
            </a:fld>
            <a:endParaRPr lang="en-GB" sz="800" noProof="0">
              <a:solidFill>
                <a:srgbClr val="00366C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01203-ppt-stijlelement-sectio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657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496" y="304800"/>
            <a:ext cx="8071104" cy="993648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000" b="0" cap="none" baseline="0">
                <a:latin typeface="+mj-lt"/>
              </a:defRPr>
            </a:lvl1pPr>
          </a:lstStyle>
          <a:p>
            <a:r>
              <a:rPr lang="en-GB" noProof="0" smtClean="0"/>
              <a:t>Thank you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371600"/>
            <a:ext cx="8077200" cy="1298448"/>
          </a:xfr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enter text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14400" y="6062472"/>
            <a:ext cx="55962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noProof="0" smtClean="0">
                <a:solidFill>
                  <a:schemeClr val="bg1"/>
                </a:solidFill>
              </a:rPr>
              <a:t>Refreshing chemical distribution</a:t>
            </a:r>
            <a:endParaRPr lang="en-GB" sz="1000" noProof="0">
              <a:solidFill>
                <a:schemeClr val="bg1"/>
              </a:solidFill>
            </a:endParaRPr>
          </a:p>
        </p:txBody>
      </p:sp>
      <p:pic>
        <p:nvPicPr>
          <p:cNvPr id="9" name="Picture 8" descr="Azelis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0353" y="5815584"/>
            <a:ext cx="1124704" cy="75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AFA8-E092-4605-93C5-7BBB554F62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enter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CDCB-A3BD-443E-BACA-AEF6DF6F9C66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  <p:sldLayoutId id="2147483661" r:id="rId4"/>
    <p:sldLayoutId id="2147483664" r:id="rId5"/>
    <p:sldLayoutId id="2147483660" r:id="rId6"/>
    <p:sldLayoutId id="2147483665" r:id="rId7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ecc.org/fecc/committees/product-stewardshi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04800" y="3124200"/>
            <a:ext cx="9518904" cy="914400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BACD RC Workshop 27 Nov 2013: </a:t>
            </a:r>
            <a:br>
              <a:rPr lang="en-GB" sz="1800" b="1" dirty="0" smtClean="0"/>
            </a:br>
            <a:r>
              <a:rPr lang="en-GB" sz="1800" b="1" dirty="0" smtClean="0"/>
              <a:t>“Improvement Action Plans &amp; possible actions in RC”</a:t>
            </a:r>
            <a:br>
              <a:rPr lang="en-GB" sz="1800" b="1" dirty="0" smtClean="0"/>
            </a:br>
            <a:endParaRPr lang="en-GB" sz="1800" b="1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-990600" y="4038600"/>
            <a:ext cx="9982200" cy="1600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Alain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BERTHET                                        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Maria J.</a:t>
            </a:r>
            <a:r>
              <a:rPr kumimoji="0" lang="en-GB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ALMENAR MARTIN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j-lt"/>
              <a:ea typeface="+mj-ea"/>
              <a:cs typeface="+mj-cs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GB" dirty="0" smtClean="0"/>
              <a:t>Regulation Manager                              Regional SHE&amp;Q Manager F&amp;BNL</a:t>
            </a:r>
            <a:endParaRPr lang="en-GB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410200"/>
            <a:ext cx="3810000" cy="1143000"/>
          </a:xfrm>
          <a:prstGeom prst="rect">
            <a:avLst/>
          </a:prstGeom>
          <a:noFill/>
        </p:spPr>
      </p:pic>
      <p:pic>
        <p:nvPicPr>
          <p:cNvPr id="37890" name="Picture 2" descr="http://www.azelis.com/fileadmin/assets/azelis/img/logo_prin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379280"/>
            <a:ext cx="2209800" cy="126786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248400"/>
            <a:ext cx="1905000" cy="45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0600" cy="1143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Product Stewardship Scores (2011 – 2012)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857" t="29167" r="62518" b="17708"/>
          <a:stretch>
            <a:fillRect/>
          </a:stretch>
        </p:blipFill>
        <p:spPr bwMode="auto">
          <a:xfrm>
            <a:off x="304800" y="1403539"/>
            <a:ext cx="8534400" cy="516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0"/>
            <a:ext cx="9144000" cy="504563"/>
          </a:xfrm>
          <a:noFill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PRODUCT STEWARDSHIP IS ATTITUDE-DEPENDENT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763000" cy="495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/>
              <a:t>Change from </a:t>
            </a:r>
            <a:r>
              <a:rPr lang="en-US" b="1" i="1" dirty="0" smtClean="0">
                <a:solidFill>
                  <a:srgbClr val="FF0000"/>
                </a:solidFill>
              </a:rPr>
              <a:t>reactive</a:t>
            </a:r>
            <a:r>
              <a:rPr lang="en-US" b="1" dirty="0" smtClean="0"/>
              <a:t> </a:t>
            </a:r>
          </a:p>
          <a:p>
            <a:pPr eaLnBrk="1" hangingPunct="1">
              <a:buFontTx/>
              <a:buNone/>
            </a:pPr>
            <a:endParaRPr lang="en-US" sz="1400" b="1" dirty="0" smtClean="0"/>
          </a:p>
          <a:p>
            <a:pPr lvl="1" eaLnBrk="1" hangingPunct="1">
              <a:lnSpc>
                <a:spcPct val="85000"/>
              </a:lnSpc>
              <a:spcBef>
                <a:spcPct val="35000"/>
              </a:spcBef>
              <a:buClr>
                <a:srgbClr val="669900"/>
              </a:buClr>
              <a:buFontTx/>
              <a:buChar char="•"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b="1" dirty="0" smtClean="0"/>
              <a:t>   </a:t>
            </a:r>
          </a:p>
          <a:p>
            <a:pPr algn="ctr" eaLnBrk="1" hangingPunct="1">
              <a:buFontTx/>
              <a:buNone/>
            </a:pPr>
            <a:r>
              <a:rPr lang="en-US" b="1" dirty="0" smtClean="0"/>
              <a:t>to </a:t>
            </a:r>
            <a:r>
              <a:rPr lang="en-US" b="1" i="1" dirty="0" smtClean="0">
                <a:solidFill>
                  <a:srgbClr val="00B050"/>
                </a:solidFill>
              </a:rPr>
              <a:t>proactive</a:t>
            </a:r>
            <a:r>
              <a:rPr lang="en-US" b="1" dirty="0" smtClean="0"/>
              <a:t> :</a:t>
            </a:r>
          </a:p>
          <a:p>
            <a:pPr eaLnBrk="1" hangingPunct="1">
              <a:buFontTx/>
              <a:buNone/>
            </a:pPr>
            <a:endParaRPr lang="en-US" sz="2000" b="1" dirty="0" smtClean="0"/>
          </a:p>
          <a:p>
            <a:pPr lvl="1" algn="just" eaLnBrk="1" hangingPunct="1">
              <a:lnSpc>
                <a:spcPct val="85000"/>
              </a:lnSpc>
              <a:spcBef>
                <a:spcPct val="35000"/>
              </a:spcBef>
              <a:buClr>
                <a:srgbClr val="669900"/>
              </a:buClr>
              <a:buFontTx/>
              <a:buChar char="•"/>
            </a:pPr>
            <a:r>
              <a:rPr lang="en-US" sz="2000" b="1" dirty="0" smtClean="0"/>
              <a:t>Chemical distributors </a:t>
            </a:r>
            <a:r>
              <a:rPr lang="en-US" sz="2000" dirty="0" smtClean="0"/>
              <a:t>and producers </a:t>
            </a:r>
            <a:r>
              <a:rPr lang="en-US" sz="2000" b="1" dirty="0" smtClean="0"/>
              <a:t>care about the HSE</a:t>
            </a:r>
          </a:p>
          <a:p>
            <a:pPr lvl="1" algn="just" eaLnBrk="1" hangingPunct="1">
              <a:lnSpc>
                <a:spcPct val="85000"/>
              </a:lnSpc>
              <a:spcBef>
                <a:spcPct val="35000"/>
              </a:spcBef>
              <a:buClr>
                <a:srgbClr val="669900"/>
              </a:buClr>
              <a:buNone/>
            </a:pPr>
            <a:r>
              <a:rPr lang="en-US" sz="2000" dirty="0" smtClean="0"/>
              <a:t> process of its products all along their </a:t>
            </a:r>
            <a:r>
              <a:rPr lang="en-US" sz="2000" b="1" dirty="0" smtClean="0"/>
              <a:t>life-cycle</a:t>
            </a:r>
          </a:p>
          <a:p>
            <a:pPr lvl="1" algn="just" eaLnBrk="1" hangingPunct="1">
              <a:lnSpc>
                <a:spcPct val="85000"/>
              </a:lnSpc>
              <a:spcBef>
                <a:spcPct val="35000"/>
              </a:spcBef>
              <a:buClr>
                <a:srgbClr val="669900"/>
              </a:buClr>
              <a:buFontTx/>
              <a:buChar char="•"/>
            </a:pPr>
            <a:r>
              <a:rPr lang="en-US" sz="2000" dirty="0" smtClean="0"/>
              <a:t>Commits to </a:t>
            </a:r>
            <a:r>
              <a:rPr lang="en-US" sz="2000" b="1" dirty="0" smtClean="0"/>
              <a:t>continuous improvement</a:t>
            </a:r>
          </a:p>
          <a:p>
            <a:pPr lvl="1" algn="just" eaLnBrk="1" hangingPunct="1">
              <a:lnSpc>
                <a:spcPct val="85000"/>
              </a:lnSpc>
              <a:spcBef>
                <a:spcPct val="35000"/>
              </a:spcBef>
              <a:buClr>
                <a:srgbClr val="669900"/>
              </a:buClr>
              <a:buFontTx/>
              <a:buChar char="•"/>
            </a:pPr>
            <a:r>
              <a:rPr lang="en-US" sz="2000" b="1" dirty="0" smtClean="0"/>
              <a:t>Listens</a:t>
            </a:r>
            <a:r>
              <a:rPr lang="en-US" sz="2000" dirty="0" smtClean="0"/>
              <a:t> to stakeholders</a:t>
            </a:r>
          </a:p>
        </p:txBody>
      </p:sp>
      <p:sp>
        <p:nvSpPr>
          <p:cNvPr id="10244" name="AutoShape 1029"/>
          <p:cNvSpPr>
            <a:spLocks noChangeArrowheads="1"/>
          </p:cNvSpPr>
          <p:nvPr/>
        </p:nvSpPr>
        <p:spPr bwMode="auto">
          <a:xfrm>
            <a:off x="4343400" y="2667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19113"/>
          </a:xfrm>
          <a:noFill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What needs to be done?</a:t>
            </a:r>
            <a:endParaRPr lang="en-US" sz="24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3429000"/>
          </a:xfrm>
        </p:spPr>
        <p:txBody>
          <a:bodyPr>
            <a:normAutofit fontScale="92500" lnSpcReduction="20000"/>
          </a:bodyPr>
          <a:lstStyle/>
          <a:p>
            <a:pPr indent="-247650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GB" sz="2800" dirty="0" smtClean="0"/>
              <a:t>Understand where you are in the </a:t>
            </a:r>
            <a:r>
              <a:rPr lang="en-GB" sz="2800" b="1" dirty="0" smtClean="0"/>
              <a:t>life cycle</a:t>
            </a:r>
            <a:r>
              <a:rPr lang="en-GB" sz="2800" dirty="0" smtClean="0"/>
              <a:t> of your product(s) </a:t>
            </a:r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GB" sz="1200" dirty="0" smtClean="0"/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GB" sz="2800" dirty="0" smtClean="0"/>
              <a:t>Understand any inherent </a:t>
            </a:r>
            <a:r>
              <a:rPr lang="en-GB" sz="2800" b="1" dirty="0" smtClean="0"/>
              <a:t>risks - current and potential</a:t>
            </a:r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GB" sz="1200" dirty="0" smtClean="0"/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GB" sz="2800" dirty="0" smtClean="0"/>
              <a:t>Recognise the </a:t>
            </a:r>
            <a:r>
              <a:rPr lang="en-GB" sz="2800" b="1" dirty="0" smtClean="0"/>
              <a:t>impacts from legislation</a:t>
            </a:r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GB" sz="1200" dirty="0" smtClean="0"/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GB" sz="2800" dirty="0" smtClean="0"/>
              <a:t>Understand the </a:t>
            </a:r>
            <a:r>
              <a:rPr lang="en-GB" sz="2800" b="1" dirty="0" smtClean="0"/>
              <a:t>drivers</a:t>
            </a:r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GB" sz="1200" b="1" dirty="0" smtClean="0"/>
          </a:p>
          <a:p>
            <a:pPr indent="-247650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GB" sz="2800" dirty="0" smtClean="0"/>
              <a:t>Understand the </a:t>
            </a:r>
            <a:r>
              <a:rPr lang="en-GB" sz="2800" b="1" dirty="0" smtClean="0"/>
              <a:t>impacts to your business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09800" y="54864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BE" sz="3200" b="1" i="1" dirty="0" err="1">
                <a:solidFill>
                  <a:srgbClr val="669900"/>
                </a:solidFill>
              </a:rPr>
              <a:t>Understand</a:t>
            </a:r>
            <a:r>
              <a:rPr lang="nl-BE" sz="3200" b="1" i="1" dirty="0">
                <a:solidFill>
                  <a:srgbClr val="669900"/>
                </a:solidFill>
              </a:rPr>
              <a:t> and </a:t>
            </a:r>
            <a:r>
              <a:rPr lang="nl-BE" sz="3200" b="1" i="1" dirty="0" err="1">
                <a:solidFill>
                  <a:srgbClr val="669900"/>
                </a:solidFill>
              </a:rPr>
              <a:t>Recognise</a:t>
            </a:r>
            <a:r>
              <a:rPr lang="nl-BE" sz="3200" b="1" i="1" dirty="0">
                <a:solidFill>
                  <a:srgbClr val="669900"/>
                </a:solidFill>
              </a:rPr>
              <a:t>!</a:t>
            </a:r>
            <a:endParaRPr lang="en-US" sz="3200" b="1" i="1" dirty="0">
              <a:solidFill>
                <a:srgbClr val="6699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6248400"/>
            <a:ext cx="1905000" cy="457200"/>
          </a:xfrm>
          <a:prstGeom prst="rect">
            <a:avLst/>
          </a:prstGeom>
          <a:noFill/>
        </p:spPr>
      </p:pic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45132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sz="2600" dirty="0" smtClean="0"/>
              <a:t>An effective Product Stewardship program contains the four basic components of :</a:t>
            </a:r>
          </a:p>
          <a:p>
            <a:pPr marL="0" indent="0" algn="just" eaLnBrk="1" hangingPunct="1">
              <a:buFontTx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762000" lvl="1" eaLnBrk="1" hangingPunct="1">
              <a:buClr>
                <a:srgbClr val="669900"/>
              </a:buClr>
              <a:buNone/>
            </a:pPr>
            <a:r>
              <a:rPr lang="en-US" sz="2600" b="1" dirty="0" smtClean="0"/>
              <a:t>Management Leadership</a:t>
            </a:r>
          </a:p>
          <a:p>
            <a:pPr marL="762000" lvl="1" eaLnBrk="1" hangingPunct="1">
              <a:buClr>
                <a:srgbClr val="669900"/>
              </a:buClr>
              <a:buNone/>
            </a:pPr>
            <a:r>
              <a:rPr lang="en-US" sz="2600" b="1" dirty="0" smtClean="0"/>
              <a:t>Risk Management </a:t>
            </a:r>
            <a:r>
              <a:rPr lang="en-US" sz="2600" dirty="0" smtClean="0"/>
              <a:t>(includes compliance)</a:t>
            </a:r>
          </a:p>
          <a:p>
            <a:pPr marL="762000" lvl="1" eaLnBrk="1" hangingPunct="1">
              <a:buClr>
                <a:srgbClr val="669900"/>
              </a:buClr>
              <a:buNone/>
            </a:pPr>
            <a:r>
              <a:rPr lang="en-US" sz="2600" b="1" dirty="0" smtClean="0"/>
              <a:t>Communication</a:t>
            </a:r>
          </a:p>
          <a:p>
            <a:pPr marL="762000" lvl="1" eaLnBrk="1" hangingPunct="1">
              <a:buClr>
                <a:srgbClr val="669900"/>
              </a:buClr>
              <a:buNone/>
            </a:pPr>
            <a:r>
              <a:rPr lang="en-US" sz="2600" b="1" dirty="0" smtClean="0"/>
              <a:t>Cooperation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495800" y="3810000"/>
            <a:ext cx="1981200" cy="12192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/>
              <a:t>Management</a:t>
            </a:r>
          </a:p>
          <a:p>
            <a:pPr algn="ctr"/>
            <a:r>
              <a:rPr lang="en-US" sz="2000" b="1" dirty="0"/>
              <a:t>Leadership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477000" y="3810000"/>
            <a:ext cx="1982788" cy="1219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Risk </a:t>
            </a:r>
          </a:p>
          <a:p>
            <a:pPr algn="ctr"/>
            <a:r>
              <a:rPr lang="en-US" sz="2000" b="1"/>
              <a:t>Management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4495800" y="5029200"/>
            <a:ext cx="1981200" cy="1220788"/>
          </a:xfrm>
          <a:prstGeom prst="rect">
            <a:avLst/>
          </a:prstGeom>
          <a:solidFill>
            <a:srgbClr val="30F0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Communication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477000" y="5029200"/>
            <a:ext cx="1982788" cy="12207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Cooperation</a:t>
            </a:r>
          </a:p>
        </p:txBody>
      </p:sp>
      <p:sp>
        <p:nvSpPr>
          <p:cNvPr id="12295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51911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/>
              <a:t>What needs to be done?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51911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Management Leadership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4191000"/>
          </a:xfrm>
        </p:spPr>
        <p:txBody>
          <a:bodyPr>
            <a:noAutofit/>
          </a:bodyPr>
          <a:lstStyle/>
          <a:p>
            <a:pPr indent="-247650">
              <a:lnSpc>
                <a:spcPct val="80000"/>
              </a:lnSpc>
              <a:buClr>
                <a:srgbClr val="669900"/>
              </a:buClr>
            </a:pPr>
            <a:r>
              <a:rPr lang="en-US" sz="2000" dirty="0" smtClean="0"/>
              <a:t>Establish &amp; communicate a </a:t>
            </a:r>
            <a:r>
              <a:rPr lang="en-US" sz="2000" b="1" dirty="0" smtClean="0"/>
              <a:t>Product Stewardship Policy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  <a:buNone/>
            </a:pPr>
            <a:r>
              <a:rPr lang="en-US" sz="2000" dirty="0" smtClean="0"/>
              <a:t>	demonstrating management commitment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</a:pPr>
            <a:endParaRPr lang="en-US" sz="2000" dirty="0" smtClean="0"/>
          </a:p>
          <a:p>
            <a:pPr indent="-247650">
              <a:lnSpc>
                <a:spcPct val="80000"/>
              </a:lnSpc>
              <a:buClr>
                <a:srgbClr val="669900"/>
              </a:buClr>
            </a:pPr>
            <a:r>
              <a:rPr lang="en-US" sz="2000" b="1" dirty="0" smtClean="0"/>
              <a:t>Set realistic &amp; attainable goals </a:t>
            </a:r>
            <a:r>
              <a:rPr lang="en-US" sz="2000" dirty="0" smtClean="0"/>
              <a:t>for the continuous 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  <a:buNone/>
            </a:pPr>
            <a:r>
              <a:rPr lang="en-US" sz="2000" dirty="0" smtClean="0"/>
              <a:t>   improvement of performance in relation to </a:t>
            </a:r>
            <a:r>
              <a:rPr lang="en-US" sz="2000" b="1" dirty="0" smtClean="0"/>
              <a:t>Product 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  <a:buNone/>
            </a:pPr>
            <a:r>
              <a:rPr lang="en-US" sz="2000" b="1" dirty="0" smtClean="0"/>
              <a:t>   Stewardship</a:t>
            </a:r>
            <a:r>
              <a:rPr lang="en-US" sz="2000" dirty="0" smtClean="0"/>
              <a:t>, provide resources (plan) and measure actual 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  <a:buNone/>
            </a:pPr>
            <a:r>
              <a:rPr lang="en-US" sz="2000" dirty="0" smtClean="0"/>
              <a:t>   performance against these. 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</a:pPr>
            <a:endParaRPr lang="en-US" sz="2000" dirty="0" smtClean="0"/>
          </a:p>
          <a:p>
            <a:pPr indent="-247650">
              <a:lnSpc>
                <a:spcPct val="80000"/>
              </a:lnSpc>
              <a:buClr>
                <a:srgbClr val="669900"/>
              </a:buClr>
            </a:pPr>
            <a:r>
              <a:rPr lang="en-US" sz="2000" dirty="0" smtClean="0"/>
              <a:t>Champion &amp; develop </a:t>
            </a:r>
            <a:r>
              <a:rPr lang="en-US" sz="2000" b="1" dirty="0" smtClean="0"/>
              <a:t>Product Stewardship across the whole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  <a:buNone/>
            </a:pPr>
            <a:r>
              <a:rPr lang="en-US" sz="2000" b="1" dirty="0" smtClean="0"/>
              <a:t>   company.</a:t>
            </a:r>
            <a:r>
              <a:rPr lang="en-US" sz="2000" dirty="0" smtClean="0"/>
              <a:t> Demonstrate the commitment.</a:t>
            </a:r>
          </a:p>
          <a:p>
            <a:pPr indent="-247650">
              <a:lnSpc>
                <a:spcPct val="80000"/>
              </a:lnSpc>
              <a:buClr>
                <a:srgbClr val="669900"/>
              </a:buClr>
            </a:pPr>
            <a:endParaRPr lang="en-US" sz="2000" dirty="0" smtClean="0"/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6019800" y="5181600"/>
            <a:ext cx="1066800" cy="6096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Management</a:t>
            </a:r>
          </a:p>
          <a:p>
            <a:pPr algn="ctr"/>
            <a:r>
              <a:rPr lang="en-US" sz="1200" b="1" dirty="0"/>
              <a:t>Leadership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7239000" y="5334000"/>
            <a:ext cx="11699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Risk </a:t>
            </a:r>
          </a:p>
          <a:p>
            <a:r>
              <a:rPr lang="en-US" sz="1000"/>
              <a:t>Management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6248400" y="5867400"/>
            <a:ext cx="990600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dirty="0"/>
              <a:t>Communication</a:t>
            </a:r>
          </a:p>
        </p:txBody>
      </p:sp>
      <p:sp>
        <p:nvSpPr>
          <p:cNvPr id="13319" name="Rectangle 16"/>
          <p:cNvSpPr>
            <a:spLocks noChangeArrowheads="1"/>
          </p:cNvSpPr>
          <p:nvPr/>
        </p:nvSpPr>
        <p:spPr bwMode="auto">
          <a:xfrm>
            <a:off x="7239000" y="5867400"/>
            <a:ext cx="1169988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Cooperation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00600"/>
            <a:ext cx="5486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476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669900"/>
              </a:buClr>
              <a:buSzPct val="70000"/>
              <a:buBlip>
                <a:blip r:embed="rId3"/>
              </a:buBlip>
              <a:tabLst>
                <a:tab pos="14859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Ensure that </a:t>
            </a:r>
            <a:r>
              <a:rPr lang="en-US" sz="2000" b="1" dirty="0" smtClean="0">
                <a:solidFill>
                  <a:schemeClr val="tx2"/>
                </a:solidFill>
              </a:rPr>
              <a:t>Product Stewardship </a:t>
            </a:r>
          </a:p>
          <a:p>
            <a:pPr marL="228600" indent="-2476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669900"/>
              </a:buClr>
              <a:buSzPct val="70000"/>
              <a:tabLst>
                <a:tab pos="1485900" algn="l"/>
              </a:tabLst>
            </a:pPr>
            <a:r>
              <a:rPr lang="en-US" sz="2000" b="1" dirty="0" smtClean="0">
                <a:solidFill>
                  <a:schemeClr val="tx2"/>
                </a:solidFill>
              </a:rPr>
              <a:t>   systems </a:t>
            </a:r>
            <a:r>
              <a:rPr lang="en-US" sz="2000" dirty="0" smtClean="0">
                <a:solidFill>
                  <a:schemeClr val="tx2"/>
                </a:solidFill>
              </a:rPr>
              <a:t>are </a:t>
            </a:r>
            <a:r>
              <a:rPr lang="en-US" sz="2000" b="1" dirty="0" smtClean="0">
                <a:solidFill>
                  <a:schemeClr val="tx2"/>
                </a:solidFill>
              </a:rPr>
              <a:t>maintained and </a:t>
            </a:r>
          </a:p>
          <a:p>
            <a:pPr marL="228600" indent="-2476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669900"/>
              </a:buClr>
              <a:buSzPct val="70000"/>
              <a:tabLst>
                <a:tab pos="1485900" algn="l"/>
              </a:tabLst>
            </a:pPr>
            <a:r>
              <a:rPr lang="en-US" sz="2000" b="1" dirty="0" smtClean="0">
                <a:solidFill>
                  <a:schemeClr val="tx2"/>
                </a:solidFill>
              </a:rPr>
              <a:t>   regularly reviewed</a:t>
            </a:r>
            <a:r>
              <a:rPr lang="en-US" sz="2000" dirty="0" smtClean="0">
                <a:solidFill>
                  <a:schemeClr val="tx2"/>
                </a:solidFill>
              </a:rPr>
              <a:t> in a manner </a:t>
            </a:r>
          </a:p>
          <a:p>
            <a:pPr marL="228600" indent="-2476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669900"/>
              </a:buClr>
              <a:buSzPct val="70000"/>
              <a:tabLst>
                <a:tab pos="14859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   consistent with these principles.</a:t>
            </a:r>
          </a:p>
          <a:p>
            <a:pPr marL="228600" indent="-247650">
              <a:lnSpc>
                <a:spcPct val="80000"/>
              </a:lnSpc>
              <a:spcBef>
                <a:spcPts val="600"/>
              </a:spcBef>
              <a:spcAft>
                <a:spcPts val="300"/>
              </a:spcAft>
              <a:buClr>
                <a:srgbClr val="669900"/>
              </a:buClr>
              <a:buSzPct val="70000"/>
              <a:buBlip>
                <a:blip r:embed="rId3"/>
              </a:buBlip>
              <a:tabLst>
                <a:tab pos="1485900" algn="l"/>
              </a:tabLst>
            </a:pPr>
            <a:endParaRPr lang="en-GB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50456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Risk Management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191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200" b="1" dirty="0" smtClean="0"/>
              <a:t>Evaluate risks </a:t>
            </a:r>
            <a:r>
              <a:rPr lang="en-US" sz="2200" dirty="0" smtClean="0"/>
              <a:t>resulting from the intended </a:t>
            </a:r>
            <a:r>
              <a:rPr lang="en-US" sz="2200" b="1" dirty="0" smtClean="0"/>
              <a:t>uses of products </a:t>
            </a:r>
            <a:r>
              <a:rPr lang="en-US" sz="2200" dirty="0" smtClean="0"/>
              <a:t>and periodically update the evaluation</a:t>
            </a: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200" dirty="0" smtClean="0"/>
              <a:t>Establish and </a:t>
            </a:r>
            <a:r>
              <a:rPr lang="en-US" sz="2200" b="1" dirty="0" smtClean="0"/>
              <a:t>maintain awareness of HSE hazards </a:t>
            </a:r>
            <a:r>
              <a:rPr lang="en-US" sz="2200" dirty="0" smtClean="0"/>
              <a:t>and reasonably foreseeable exposures from new and existing products</a:t>
            </a: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200" b="1" dirty="0" smtClean="0"/>
              <a:t>Control and minimize exposure</a:t>
            </a: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200" dirty="0" smtClean="0"/>
              <a:t>Whenever technically and economically feasible:</a:t>
            </a: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None/>
            </a:pPr>
            <a:r>
              <a:rPr lang="en-US" sz="2200" dirty="0" smtClean="0"/>
              <a:t>   develop continuously improve processes for </a:t>
            </a:r>
            <a:r>
              <a:rPr lang="en-US" sz="2200" b="1" dirty="0" smtClean="0"/>
              <a:t>minimizing waste</a:t>
            </a:r>
            <a:r>
              <a:rPr lang="en-US" sz="2200" dirty="0" smtClean="0"/>
              <a:t>, reducing emissions and for the re-use, recovery and disposal of products</a:t>
            </a: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602413" y="5491163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Management</a:t>
            </a:r>
          </a:p>
          <a:p>
            <a:r>
              <a:rPr lang="en-US" sz="1000"/>
              <a:t>Leadership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696200" y="5181600"/>
            <a:ext cx="1447800" cy="68103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/>
              <a:t>Risk </a:t>
            </a:r>
          </a:p>
          <a:p>
            <a:pPr algn="ctr"/>
            <a:r>
              <a:rPr lang="en-US" sz="1400" b="1" dirty="0"/>
              <a:t>Management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6602413" y="6024563"/>
            <a:ext cx="990600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Communication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593013" y="6024563"/>
            <a:ext cx="1169987" cy="604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229600" cy="51911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Communication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132763" cy="4648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Provide information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to customers, distributors, stakeholders, contractors, logistics providers, poison centers, etc. 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safe storage, handling, use &amp; disposal of products</a:t>
            </a: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Request information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 safe storage, handling, use &amp; disposal of raw material &amp; products obtained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from suppliers.</a:t>
            </a: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Exchange information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to help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suppliers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meet applicable HSE standards including, wherever possible, feedback on use &amp; possible misuse</a:t>
            </a: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lnSpc>
                <a:spcPct val="90000"/>
              </a:lnSpc>
              <a:buClr>
                <a:srgbClr val="669900"/>
              </a:buCl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Proactively consider public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community concerns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 the foreseeable risks &amp; potential adverse effects of products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6629400" y="54864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Management</a:t>
            </a:r>
          </a:p>
          <a:p>
            <a:r>
              <a:rPr lang="en-US" sz="1000"/>
              <a:t>Leadership</a:t>
            </a: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7620000" y="5486400"/>
            <a:ext cx="11699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Risk </a:t>
            </a:r>
          </a:p>
          <a:p>
            <a:r>
              <a:rPr lang="en-US" sz="1000"/>
              <a:t>Management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6324600" y="6172200"/>
            <a:ext cx="1143000" cy="457200"/>
          </a:xfrm>
          <a:prstGeom prst="rect">
            <a:avLst/>
          </a:prstGeom>
          <a:solidFill>
            <a:srgbClr val="30F03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/>
              <a:t>Communication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7620000" y="6019800"/>
            <a:ext cx="1169988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229600" cy="51911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Supply Chain Cooperation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4513263"/>
          </a:xfrm>
        </p:spPr>
        <p:txBody>
          <a:bodyPr>
            <a:normAutofit fontScale="92500"/>
          </a:bodyPr>
          <a:lstStyle/>
          <a:p>
            <a:pPr algn="just" eaLnBrk="1" hangingPunct="1">
              <a:buClr>
                <a:srgbClr val="669900"/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Select and work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contractors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to continually improve HSE standards</a:t>
            </a:r>
          </a:p>
          <a:p>
            <a:pPr algn="just" eaLnBrk="1" hangingPunct="1"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buClr>
                <a:srgbClr val="669900"/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Work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customers, resellers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and other downstream users to foster safe storage, handling and disposal of products</a:t>
            </a:r>
          </a:p>
          <a:p>
            <a:pPr algn="just" eaLnBrk="1" hangingPunct="1"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buClr>
                <a:srgbClr val="669900"/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Provide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training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 specific products where needed</a:t>
            </a:r>
          </a:p>
          <a:p>
            <a:pPr algn="just" eaLnBrk="1" hangingPunct="1">
              <a:buClr>
                <a:srgbClr val="669900"/>
              </a:buClr>
              <a:buFontTx/>
              <a:buNone/>
            </a:pPr>
            <a:endParaRPr lang="en-US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hangingPunct="1">
              <a:buClr>
                <a:srgbClr val="669900"/>
              </a:buClr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Actively seek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customer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feedback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on customer use and misuse of products. Learn from their experience and revise product design, information and advice as appropriate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477000" y="53340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dirty="0"/>
              <a:t>Management</a:t>
            </a:r>
          </a:p>
          <a:p>
            <a:r>
              <a:rPr lang="en-US" sz="1000" dirty="0"/>
              <a:t>Leadership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7467600" y="5334000"/>
            <a:ext cx="11699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Risk </a:t>
            </a:r>
          </a:p>
          <a:p>
            <a:r>
              <a:rPr lang="en-US" sz="1000"/>
              <a:t>Management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6477000" y="5867400"/>
            <a:ext cx="990600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 dirty="0" smtClean="0"/>
              <a:t>Communication</a:t>
            </a:r>
            <a:endParaRPr lang="en-US" sz="1000" dirty="0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7543800" y="5943600"/>
            <a:ext cx="1371600" cy="6096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/>
              <a:t>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519113"/>
          </a:xfrm>
          <a:noFill/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Supply Chain Cooperation </a:t>
            </a:r>
            <a:endParaRPr lang="en-US" sz="2800" b="1" i="1" dirty="0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6477000" y="5334000"/>
            <a:ext cx="990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Management</a:t>
            </a:r>
          </a:p>
          <a:p>
            <a:r>
              <a:rPr lang="en-US" sz="1000"/>
              <a:t>Leadership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7467600" y="5334000"/>
            <a:ext cx="1169988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Risk </a:t>
            </a:r>
          </a:p>
          <a:p>
            <a:r>
              <a:rPr lang="en-US" sz="1000"/>
              <a:t>Management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477000" y="5867400"/>
            <a:ext cx="990600" cy="604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"/>
              <a:t>Communication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7543800" y="5943600"/>
            <a:ext cx="1371600" cy="6096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Cooperation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590800" y="2190750"/>
            <a:ext cx="2971800" cy="3981450"/>
            <a:chOff x="1632" y="1386"/>
            <a:chExt cx="1872" cy="2508"/>
          </a:xfrm>
        </p:grpSpPr>
        <p:sp>
          <p:nvSpPr>
            <p:cNvPr id="18441" name="Text Box 10"/>
            <p:cNvSpPr txBox="1">
              <a:spLocks noChangeArrowheads="1"/>
            </p:cNvSpPr>
            <p:nvPr/>
          </p:nvSpPr>
          <p:spPr bwMode="auto">
            <a:xfrm>
              <a:off x="1632" y="1386"/>
              <a:ext cx="18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Producers</a:t>
              </a:r>
              <a:endParaRPr lang="es-ES" sz="2400"/>
            </a:p>
          </p:txBody>
        </p:sp>
        <p:sp>
          <p:nvSpPr>
            <p:cNvPr id="18442" name="Text Box 11"/>
            <p:cNvSpPr txBox="1">
              <a:spLocks noChangeArrowheads="1"/>
            </p:cNvSpPr>
            <p:nvPr/>
          </p:nvSpPr>
          <p:spPr bwMode="auto">
            <a:xfrm>
              <a:off x="1632" y="2490"/>
              <a:ext cx="18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Distributors</a:t>
              </a:r>
              <a:endParaRPr lang="es-ES" sz="2400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1680" y="3600"/>
              <a:ext cx="182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400"/>
                <a:t>Downstream users</a:t>
              </a:r>
              <a:endParaRPr lang="es-ES" sz="2400"/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2064" y="177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5" name="Line 14"/>
            <p:cNvSpPr>
              <a:spLocks noChangeShapeType="1"/>
            </p:cNvSpPr>
            <p:nvPr/>
          </p:nvSpPr>
          <p:spPr bwMode="auto">
            <a:xfrm>
              <a:off x="2064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6" name="Line 15"/>
            <p:cNvSpPr>
              <a:spLocks noChangeShapeType="1"/>
            </p:cNvSpPr>
            <p:nvPr/>
          </p:nvSpPr>
          <p:spPr bwMode="auto">
            <a:xfrm flipV="1">
              <a:off x="3024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47" name="Line 16"/>
            <p:cNvSpPr>
              <a:spLocks noChangeShapeType="1"/>
            </p:cNvSpPr>
            <p:nvPr/>
          </p:nvSpPr>
          <p:spPr bwMode="auto">
            <a:xfrm flipV="1">
              <a:off x="3024" y="1776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4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772400" cy="990600"/>
          </a:xfrm>
          <a:noFill/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	Communication up &amp; down the supply chain on safety concerns and related advice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00800" y="5943600"/>
            <a:ext cx="1143000" cy="609600"/>
          </a:xfrm>
          <a:prstGeom prst="rect">
            <a:avLst/>
          </a:prstGeom>
          <a:solidFill>
            <a:srgbClr val="30F035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/>
              <a:t>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519113"/>
          </a:xfrm>
          <a:noFill/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66"/>
                </a:solidFill>
                <a:cs typeface="Times New Roman" pitchFamily="18" charset="0"/>
              </a:rPr>
              <a:t>PS: Getting started!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419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Secure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commitment of senior management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Nominate Product Steward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set clear goals and well defined responsibilities; provide resources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Collect information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on products, markets and their use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Establish product related working groups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integrated into existing business teams/Units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Assess business risks and opportunities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: select products  where early progress can be demonstrated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Set up 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management review process</a:t>
            </a: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Extend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best practice e.g.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Responsible Care®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5000"/>
              </a:spcBef>
              <a:buClr>
                <a:srgbClr val="669900"/>
              </a:buClr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Review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performance</a:t>
            </a:r>
          </a:p>
          <a:p>
            <a:pPr eaLnBrk="1" hangingPunct="1">
              <a:lnSpc>
                <a:spcPct val="80000"/>
              </a:lnSpc>
            </a:pP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Stay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BE" sz="2000" b="1" dirty="0" smtClean="0">
                <a:solidFill>
                  <a:schemeClr val="tx2">
                    <a:lumMod val="75000"/>
                  </a:schemeClr>
                </a:solidFill>
              </a:rPr>
              <a:t>alert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on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potential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issues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customers</a:t>
            </a:r>
            <a:r>
              <a:rPr lang="nl-BE" sz="20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nl-BE" sz="2000" dirty="0" err="1" smtClean="0">
                <a:solidFill>
                  <a:schemeClr val="tx2">
                    <a:lumMod val="75000"/>
                  </a:schemeClr>
                </a:solidFill>
              </a:rPr>
              <a:t>suppliers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-2057400" y="57912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BE" sz="2000" b="1" i="1" dirty="0">
                <a:solidFill>
                  <a:srgbClr val="669900"/>
                </a:solidFill>
              </a:rPr>
              <a:t>PS is a job </a:t>
            </a:r>
            <a:r>
              <a:rPr lang="nl-BE" sz="2000" b="1" i="1" dirty="0" err="1">
                <a:solidFill>
                  <a:srgbClr val="669900"/>
                </a:solidFill>
              </a:rPr>
              <a:t>for</a:t>
            </a:r>
            <a:r>
              <a:rPr lang="nl-BE" sz="2000" b="1" i="1" dirty="0">
                <a:solidFill>
                  <a:srgbClr val="669900"/>
                </a:solidFill>
              </a:rPr>
              <a:t> </a:t>
            </a:r>
            <a:r>
              <a:rPr lang="nl-BE" sz="2000" b="1" i="1" dirty="0" err="1">
                <a:solidFill>
                  <a:srgbClr val="669900"/>
                </a:solidFill>
              </a:rPr>
              <a:t>everyone</a:t>
            </a:r>
            <a:r>
              <a:rPr lang="nl-BE" sz="2000" b="1" i="1" dirty="0">
                <a:solidFill>
                  <a:srgbClr val="669900"/>
                </a:solidFill>
              </a:rPr>
              <a:t>, </a:t>
            </a:r>
            <a:r>
              <a:rPr lang="nl-BE" sz="2000" b="1" i="1" dirty="0" err="1">
                <a:solidFill>
                  <a:srgbClr val="669900"/>
                </a:solidFill>
              </a:rPr>
              <a:t>not</a:t>
            </a:r>
            <a:r>
              <a:rPr lang="nl-BE" sz="2000" b="1" i="1" dirty="0">
                <a:solidFill>
                  <a:srgbClr val="669900"/>
                </a:solidFill>
              </a:rPr>
              <a:t> </a:t>
            </a:r>
            <a:r>
              <a:rPr lang="nl-BE" sz="2000" b="1" i="1" dirty="0" err="1">
                <a:solidFill>
                  <a:srgbClr val="669900"/>
                </a:solidFill>
              </a:rPr>
              <a:t>only</a:t>
            </a:r>
            <a:r>
              <a:rPr lang="nl-BE" sz="2000" b="1" i="1" dirty="0">
                <a:solidFill>
                  <a:srgbClr val="669900"/>
                </a:solidFill>
              </a:rPr>
              <a:t> </a:t>
            </a:r>
            <a:r>
              <a:rPr lang="nl-BE" sz="2000" b="1" i="1" dirty="0" err="1" smtClean="0">
                <a:solidFill>
                  <a:srgbClr val="669900"/>
                </a:solidFill>
              </a:rPr>
              <a:t>for</a:t>
            </a:r>
            <a:r>
              <a:rPr lang="nl-BE" sz="2000" b="1" i="1" dirty="0" smtClean="0">
                <a:solidFill>
                  <a:srgbClr val="669900"/>
                </a:solidFill>
              </a:rPr>
              <a:t> Q&amp;HSE!</a:t>
            </a:r>
            <a:endParaRPr lang="en-US" sz="2000" b="1" i="1" dirty="0">
              <a:solidFill>
                <a:srgbClr val="6699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610600" cy="4680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Responsible Care and Improvement Action Plans</a:t>
            </a:r>
          </a:p>
          <a:p>
            <a:endParaRPr lang="en-GB" dirty="0" smtClean="0"/>
          </a:p>
          <a:p>
            <a:r>
              <a:rPr lang="en-GB" dirty="0" smtClean="0"/>
              <a:t>TPV: SQAS Distributor/ESAD</a:t>
            </a:r>
          </a:p>
          <a:p>
            <a:endParaRPr lang="en-GB" dirty="0" smtClean="0"/>
          </a:p>
          <a:p>
            <a:r>
              <a:rPr lang="en-GB" dirty="0" smtClean="0"/>
              <a:t>How to build an IAP</a:t>
            </a:r>
          </a:p>
          <a:p>
            <a:endParaRPr lang="en-GB" dirty="0" smtClean="0"/>
          </a:p>
          <a:p>
            <a:r>
              <a:rPr lang="en-GB" dirty="0" smtClean="0"/>
              <a:t>Example of an area to improve</a:t>
            </a:r>
            <a:r>
              <a:rPr lang="en-GB" dirty="0" smtClean="0">
                <a:sym typeface="Wingdings" pitchFamily="2" charset="2"/>
              </a:rPr>
              <a:t> </a:t>
            </a:r>
          </a:p>
          <a:p>
            <a:pPr>
              <a:buNone/>
            </a:pPr>
            <a:r>
              <a:rPr lang="en-GB" dirty="0" smtClean="0">
                <a:sym typeface="Wingdings" pitchFamily="2" charset="2"/>
              </a:rPr>
              <a:t>  </a:t>
            </a:r>
            <a:r>
              <a:rPr lang="en-GB" dirty="0" smtClean="0"/>
              <a:t>Product Stewardship (PS)</a:t>
            </a:r>
          </a:p>
          <a:p>
            <a:pPr>
              <a:buNone/>
            </a:pPr>
            <a:endParaRPr lang="en-GB" dirty="0" smtClean="0"/>
          </a:p>
          <a:p>
            <a:r>
              <a:rPr lang="en-GB" sz="2400" dirty="0" smtClean="0"/>
              <a:t>PS: What needs to be done?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Distributor Expectations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spcBef>
                <a:spcPct val="50000"/>
              </a:spcBef>
              <a:buClr>
                <a:srgbClr val="669900"/>
              </a:buClr>
              <a:buFontTx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Where appropriate,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establish that customers can receive, handle, use and dispose of products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safely with minimum risk to stakeholders</a:t>
            </a:r>
          </a:p>
          <a:p>
            <a:pPr marL="342900" indent="-342900" algn="just">
              <a:spcBef>
                <a:spcPct val="50000"/>
              </a:spcBef>
              <a:buClr>
                <a:srgbClr val="669900"/>
              </a:buClr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Bef>
                <a:spcPct val="50000"/>
              </a:spcBef>
              <a:buClr>
                <a:srgbClr val="669900"/>
              </a:buClr>
              <a:buFontTx/>
              <a:buChar char="•"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Where possible,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feedback to Supplier information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on new uses or misuses, new potential risks and regulatory developments in territory</a:t>
            </a:r>
          </a:p>
          <a:p>
            <a:pPr marL="342900" indent="-342900" algn="just">
              <a:spcBef>
                <a:spcPct val="50000"/>
              </a:spcBef>
              <a:buClr>
                <a:srgbClr val="669900"/>
              </a:buClr>
            </a:pPr>
            <a:endParaRPr lang="en-GB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Bef>
                <a:spcPct val="50000"/>
              </a:spcBef>
              <a:buClr>
                <a:srgbClr val="669900"/>
              </a:buClr>
              <a:buFontTx/>
              <a:buChar char="•"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Review conditions of further supply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, if necessary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248400"/>
            <a:ext cx="1905000" cy="45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more info: </a:t>
            </a:r>
            <a:r>
              <a:rPr lang="en-GB" dirty="0" err="1" smtClean="0"/>
              <a:t>Cefic-Fecc</a:t>
            </a:r>
            <a:r>
              <a:rPr lang="en-GB" dirty="0" smtClean="0"/>
              <a:t> PS guidelines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966" t="8508" r="33989" b="5849"/>
          <a:stretch>
            <a:fillRect/>
          </a:stretch>
        </p:blipFill>
        <p:spPr bwMode="auto">
          <a:xfrm>
            <a:off x="2819400" y="1447800"/>
            <a:ext cx="3048000" cy="444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5943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http://www.fecc.org/fecc/committees/product-stewardship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791200" cy="43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32700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Questions</a:t>
            </a:r>
            <a:endParaRPr lang="en-GB" sz="3200" dirty="0"/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1104" cy="993648"/>
          </a:xfrm>
        </p:spPr>
        <p:txBody>
          <a:bodyPr/>
          <a:lstStyle/>
          <a:p>
            <a:r>
              <a:rPr lang="en-US" dirty="0" smtClean="0"/>
              <a:t>Thank you!          Dank U! </a:t>
            </a:r>
            <a:br>
              <a:rPr lang="en-US" dirty="0" smtClean="0"/>
            </a:br>
            <a:r>
              <a:rPr lang="en-US" dirty="0" smtClean="0"/>
              <a:t>Merci!               </a:t>
            </a:r>
            <a:r>
              <a:rPr lang="en-US" sz="3200" dirty="0" smtClean="0"/>
              <a:t>(Gracias!/</a:t>
            </a:r>
            <a:r>
              <a:rPr lang="en-US" sz="3200" dirty="0" err="1" smtClean="0"/>
              <a:t>Mercès</a:t>
            </a:r>
            <a:r>
              <a:rPr lang="en-US" sz="32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5791200"/>
            <a:ext cx="2362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734114" y="228600"/>
            <a:ext cx="1793248" cy="6463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Raw Materials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extraction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7772400" y="40386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Waste</a:t>
            </a:r>
          </a:p>
          <a:p>
            <a:r>
              <a:rPr lang="en-US" sz="1600"/>
              <a:t>Emissions</a:t>
            </a:r>
          </a:p>
        </p:txBody>
      </p:sp>
      <p:grpSp>
        <p:nvGrpSpPr>
          <p:cNvPr id="2" name="Group 46"/>
          <p:cNvGrpSpPr/>
          <p:nvPr/>
        </p:nvGrpSpPr>
        <p:grpSpPr>
          <a:xfrm>
            <a:off x="685800" y="2082800"/>
            <a:ext cx="7924800" cy="4445575"/>
            <a:chOff x="685800" y="2082800"/>
            <a:chExt cx="7924800" cy="4445575"/>
          </a:xfrm>
        </p:grpSpPr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773113" y="4235450"/>
              <a:ext cx="8270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Energy</a:t>
              </a:r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auto">
            <a:xfrm>
              <a:off x="7239000" y="5943600"/>
              <a:ext cx="1371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Waste</a:t>
              </a:r>
            </a:p>
            <a:p>
              <a:r>
                <a:rPr lang="en-US" sz="1600" dirty="0" smtClean="0"/>
                <a:t>Emissions</a:t>
              </a:r>
              <a:endParaRPr lang="en-US" sz="1600" dirty="0"/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685800" y="2082800"/>
              <a:ext cx="1365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Landfill &amp;</a:t>
              </a:r>
            </a:p>
            <a:p>
              <a:r>
                <a:rPr lang="en-US" dirty="0"/>
                <a:t>Incineration</a:t>
              </a:r>
            </a:p>
          </p:txBody>
        </p:sp>
      </p:grpSp>
      <p:sp>
        <p:nvSpPr>
          <p:cNvPr id="8236" name="Text Box 45"/>
          <p:cNvSpPr txBox="1">
            <a:spLocks noChangeArrowheads="1"/>
          </p:cNvSpPr>
          <p:nvPr/>
        </p:nvSpPr>
        <p:spPr bwMode="auto">
          <a:xfrm>
            <a:off x="76200" y="90488"/>
            <a:ext cx="4191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PRODUCT LIFE 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CYCLE</a:t>
            </a:r>
          </a:p>
        </p:txBody>
      </p:sp>
      <p:grpSp>
        <p:nvGrpSpPr>
          <p:cNvPr id="3" name="Group 45"/>
          <p:cNvGrpSpPr/>
          <p:nvPr/>
        </p:nvGrpSpPr>
        <p:grpSpPr>
          <a:xfrm>
            <a:off x="1371600" y="636588"/>
            <a:ext cx="6629400" cy="5611812"/>
            <a:chOff x="1371600" y="636588"/>
            <a:chExt cx="6629400" cy="5611812"/>
          </a:xfrm>
        </p:grpSpPr>
        <p:sp>
          <p:nvSpPr>
            <p:cNvPr id="8194" name="Oval 2"/>
            <p:cNvSpPr>
              <a:spLocks noChangeArrowheads="1"/>
            </p:cNvSpPr>
            <p:nvPr/>
          </p:nvSpPr>
          <p:spPr bwMode="auto">
            <a:xfrm>
              <a:off x="2133600" y="1371600"/>
              <a:ext cx="4953000" cy="4800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8195" name="Text Box 3"/>
            <p:cNvSpPr txBox="1">
              <a:spLocks noChangeArrowheads="1"/>
            </p:cNvSpPr>
            <p:nvPr/>
          </p:nvSpPr>
          <p:spPr bwMode="auto">
            <a:xfrm>
              <a:off x="6477000" y="3581400"/>
              <a:ext cx="1412566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Production</a:t>
              </a: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1600200" y="3429000"/>
              <a:ext cx="1270220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Re-Use &amp;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Recycling</a:t>
              </a:r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auto">
            <a:xfrm>
              <a:off x="3352800" y="1219200"/>
              <a:ext cx="2800510" cy="8309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/>
              <a:r>
                <a:rPr lang="en-US" sz="1600" dirty="0">
                  <a:solidFill>
                    <a:schemeClr val="bg1"/>
                  </a:solidFill>
                </a:rPr>
                <a:t>Production of: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Raw materials, chemicals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Components, etc</a:t>
              </a: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 rot="3537320">
              <a:off x="6441282" y="2245518"/>
              <a:ext cx="895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Design</a:t>
              </a: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5410200" y="5181600"/>
              <a:ext cx="1854034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Packaging &amp;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Transportation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2133600" y="5257800"/>
              <a:ext cx="1374094" cy="3693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Use Phase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5791200" y="636588"/>
              <a:ext cx="11080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Waste</a:t>
              </a:r>
            </a:p>
            <a:p>
              <a:r>
                <a:rPr lang="en-US" sz="1600"/>
                <a:t>Emissions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2667000" y="2330450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Energy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5867400" y="4065588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Energy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572000" y="5741988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Energy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1524000" y="5835650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Energy</a:t>
              </a:r>
            </a:p>
          </p:txBody>
        </p:sp>
        <p:sp>
          <p:nvSpPr>
            <p:cNvPr id="8208" name="Rectangle 16"/>
            <p:cNvSpPr>
              <a:spLocks noChangeArrowheads="1"/>
            </p:cNvSpPr>
            <p:nvPr/>
          </p:nvSpPr>
          <p:spPr bwMode="auto">
            <a:xfrm>
              <a:off x="2743200" y="788988"/>
              <a:ext cx="827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Energy</a:t>
              </a:r>
            </a:p>
          </p:txBody>
        </p:sp>
        <p:sp>
          <p:nvSpPr>
            <p:cNvPr id="8211" name="Rectangle 19"/>
            <p:cNvSpPr>
              <a:spLocks noChangeArrowheads="1"/>
            </p:cNvSpPr>
            <p:nvPr/>
          </p:nvSpPr>
          <p:spPr bwMode="auto">
            <a:xfrm>
              <a:off x="3581400" y="5334000"/>
              <a:ext cx="11430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Waste</a:t>
              </a:r>
            </a:p>
            <a:p>
              <a:r>
                <a:rPr lang="en-US" sz="1600"/>
                <a:t>Emissions</a:t>
              </a:r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auto">
            <a:xfrm>
              <a:off x="2971800" y="4114800"/>
              <a:ext cx="1219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Emissions</a:t>
              </a: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V="1">
              <a:off x="3505200" y="83820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5486400" y="7620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 flipV="1">
              <a:off x="3124200" y="21336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 flipV="1">
              <a:off x="6248400" y="3962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7848600" y="38862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7162800" y="5867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V="1">
              <a:off x="5181600" y="5791200"/>
              <a:ext cx="1524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3505200" y="5486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1905000" y="5638800"/>
              <a:ext cx="152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V="1">
              <a:off x="1371600" y="41148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2819400" y="4038600"/>
              <a:ext cx="228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2819400" y="3733800"/>
              <a:ext cx="3657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5410200" y="2209800"/>
              <a:ext cx="12192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/>
                <a:t>Waste</a:t>
              </a:r>
            </a:p>
            <a:p>
              <a:r>
                <a:rPr lang="en-US" sz="1600"/>
                <a:t>Emissions</a:t>
              </a:r>
            </a:p>
          </p:txBody>
        </p:sp>
        <p:sp>
          <p:nvSpPr>
            <p:cNvPr id="8227" name="Line 35"/>
            <p:cNvSpPr>
              <a:spLocks noChangeShapeType="1"/>
            </p:cNvSpPr>
            <p:nvPr/>
          </p:nvSpPr>
          <p:spPr bwMode="auto">
            <a:xfrm>
              <a:off x="5791200" y="20574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2514600" y="4114800"/>
              <a:ext cx="609600" cy="1066800"/>
            </a:xfrm>
            <a:custGeom>
              <a:avLst/>
              <a:gdLst>
                <a:gd name="T0" fmla="*/ 0 w 432"/>
                <a:gd name="T1" fmla="*/ 0 h 720"/>
                <a:gd name="T2" fmla="*/ 96 w 432"/>
                <a:gd name="T3" fmla="*/ 288 h 720"/>
                <a:gd name="T4" fmla="*/ 288 w 432"/>
                <a:gd name="T5" fmla="*/ 576 h 720"/>
                <a:gd name="T6" fmla="*/ 432 w 432"/>
                <a:gd name="T7" fmla="*/ 72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720"/>
                <a:gd name="T14" fmla="*/ 432 w 432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720">
                  <a:moveTo>
                    <a:pt x="0" y="0"/>
                  </a:moveTo>
                  <a:cubicBezTo>
                    <a:pt x="24" y="96"/>
                    <a:pt x="48" y="192"/>
                    <a:pt x="96" y="288"/>
                  </a:cubicBezTo>
                  <a:cubicBezTo>
                    <a:pt x="144" y="384"/>
                    <a:pt x="232" y="504"/>
                    <a:pt x="288" y="576"/>
                  </a:cubicBezTo>
                  <a:cubicBezTo>
                    <a:pt x="344" y="648"/>
                    <a:pt x="408" y="696"/>
                    <a:pt x="432" y="72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2895600" y="4597400"/>
              <a:ext cx="920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Re-use</a:t>
              </a:r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1524000" y="2667000"/>
              <a:ext cx="381000" cy="762000"/>
            </a:xfrm>
            <a:custGeom>
              <a:avLst/>
              <a:gdLst>
                <a:gd name="T0" fmla="*/ 240 w 240"/>
                <a:gd name="T1" fmla="*/ 480 h 480"/>
                <a:gd name="T2" fmla="*/ 192 w 240"/>
                <a:gd name="T3" fmla="*/ 192 h 480"/>
                <a:gd name="T4" fmla="*/ 0 w 240"/>
                <a:gd name="T5" fmla="*/ 0 h 480"/>
                <a:gd name="T6" fmla="*/ 0 60000 65536"/>
                <a:gd name="T7" fmla="*/ 0 60000 65536"/>
                <a:gd name="T8" fmla="*/ 0 60000 65536"/>
                <a:gd name="T9" fmla="*/ 0 w 240"/>
                <a:gd name="T10" fmla="*/ 0 h 480"/>
                <a:gd name="T11" fmla="*/ 240 w 24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480">
                  <a:moveTo>
                    <a:pt x="240" y="480"/>
                  </a:moveTo>
                  <a:cubicBezTo>
                    <a:pt x="236" y="376"/>
                    <a:pt x="232" y="272"/>
                    <a:pt x="192" y="192"/>
                  </a:cubicBezTo>
                  <a:cubicBezTo>
                    <a:pt x="152" y="112"/>
                    <a:pt x="32" y="32"/>
                    <a:pt x="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>
              <a:off x="4572000" y="914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auto">
            <a:xfrm rot="-1460942">
              <a:off x="6734175" y="2447925"/>
              <a:ext cx="155575" cy="539750"/>
            </a:xfrm>
            <a:prstGeom prst="downArrow">
              <a:avLst>
                <a:gd name="adj1" fmla="val 50000"/>
                <a:gd name="adj2" fmla="val 867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3" name="AutoShape 41"/>
            <p:cNvSpPr>
              <a:spLocks noChangeArrowheads="1"/>
            </p:cNvSpPr>
            <p:nvPr/>
          </p:nvSpPr>
          <p:spPr bwMode="auto">
            <a:xfrm rot="1120062">
              <a:off x="6845300" y="4264025"/>
              <a:ext cx="165100" cy="533400"/>
            </a:xfrm>
            <a:prstGeom prst="downArrow">
              <a:avLst>
                <a:gd name="adj1" fmla="val 50000"/>
                <a:gd name="adj2" fmla="val 8076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4" name="AutoShape 42"/>
            <p:cNvSpPr>
              <a:spLocks noChangeArrowheads="1"/>
            </p:cNvSpPr>
            <p:nvPr/>
          </p:nvSpPr>
          <p:spPr bwMode="auto">
            <a:xfrm rot="-8784819">
              <a:off x="2473325" y="2130425"/>
              <a:ext cx="152400" cy="576263"/>
            </a:xfrm>
            <a:prstGeom prst="downArrow">
              <a:avLst>
                <a:gd name="adj1" fmla="val 50000"/>
                <a:gd name="adj2" fmla="val 945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5" name="AutoShape 43"/>
            <p:cNvSpPr>
              <a:spLocks noChangeArrowheads="1"/>
            </p:cNvSpPr>
            <p:nvPr/>
          </p:nvSpPr>
          <p:spPr bwMode="auto">
            <a:xfrm rot="5400000">
              <a:off x="4498975" y="6016625"/>
              <a:ext cx="152400" cy="311150"/>
            </a:xfrm>
            <a:prstGeom prst="downArrow">
              <a:avLst>
                <a:gd name="adj1" fmla="val 50000"/>
                <a:gd name="adj2" fmla="val 510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37" name="AutoShape 47"/>
            <p:cNvSpPr>
              <a:spLocks noChangeArrowheads="1"/>
            </p:cNvSpPr>
            <p:nvPr/>
          </p:nvSpPr>
          <p:spPr bwMode="auto">
            <a:xfrm rot="9522612">
              <a:off x="2286000" y="4419600"/>
              <a:ext cx="152400" cy="576263"/>
            </a:xfrm>
            <a:prstGeom prst="downArrow">
              <a:avLst>
                <a:gd name="adj1" fmla="val 50000"/>
                <a:gd name="adj2" fmla="val 9453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map_eu4_ext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371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6934200" y="4845050"/>
            <a:ext cx="2124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600" b="1">
                <a:cs typeface="Times New Roman" pitchFamily="18" charset="0"/>
              </a:rPr>
              <a:t>CONSUMER</a:t>
            </a:r>
            <a:endParaRPr lang="en-US" sz="1600" b="1">
              <a:cs typeface="Times New Roman" pitchFamily="18" charset="0"/>
            </a:endParaRPr>
          </a:p>
        </p:txBody>
      </p:sp>
      <p:grpSp>
        <p:nvGrpSpPr>
          <p:cNvPr id="2" name="Group 39"/>
          <p:cNvGrpSpPr/>
          <p:nvPr/>
        </p:nvGrpSpPr>
        <p:grpSpPr>
          <a:xfrm>
            <a:off x="0" y="1844675"/>
            <a:ext cx="8686800" cy="4403725"/>
            <a:chOff x="0" y="1844675"/>
            <a:chExt cx="8686800" cy="4403725"/>
          </a:xfrm>
        </p:grpSpPr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2193925" y="2165350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s-ES" sz="2400">
                <a:latin typeface="Verdana" pitchFamily="34" charset="0"/>
              </a:endParaRPr>
            </a:p>
          </p:txBody>
        </p:sp>
        <p:pic>
          <p:nvPicPr>
            <p:cNvPr id="19460" name="Picture 7" descr="imag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825" y="2362200"/>
              <a:ext cx="1512888" cy="112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8" descr="guy in lab"/>
            <p:cNvPicPr>
              <a:picLocks noChangeAspect="1" noChangeArrowheads="1"/>
            </p:cNvPicPr>
            <p:nvPr/>
          </p:nvPicPr>
          <p:blipFill>
            <a:blip r:embed="rId5" cstate="print"/>
            <a:srcRect b="36342"/>
            <a:stretch>
              <a:fillRect/>
            </a:stretch>
          </p:blipFill>
          <p:spPr bwMode="auto">
            <a:xfrm>
              <a:off x="1619250" y="2924175"/>
              <a:ext cx="1447800" cy="63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9" descr="moving ibc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3938" y="4508500"/>
              <a:ext cx="1241425" cy="151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10" descr="supermarke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42213" y="5191125"/>
              <a:ext cx="9906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Picture 11" descr="formulator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627313" y="3357563"/>
              <a:ext cx="6572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0" y="2057400"/>
              <a:ext cx="1944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1600" b="1">
                  <a:cs typeface="Times New Roman" pitchFamily="18" charset="0"/>
                </a:rPr>
                <a:t>MANUFACTURE</a:t>
              </a:r>
              <a:endParaRPr lang="en-US" sz="1600" b="1">
                <a:cs typeface="Times New Roman" pitchFamily="18" charset="0"/>
              </a:endParaRPr>
            </a:p>
          </p:txBody>
        </p:sp>
        <p:sp>
          <p:nvSpPr>
            <p:cNvPr id="19466" name="Text Box 1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944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1600" b="1" dirty="0">
                  <a:cs typeface="Times New Roman" pitchFamily="18" charset="0"/>
                </a:rPr>
                <a:t>FORMULATION</a:t>
              </a:r>
              <a:endParaRPr lang="en-US" sz="1600" b="1" dirty="0">
                <a:cs typeface="Times New Roman" pitchFamily="18" charset="0"/>
              </a:endParaRPr>
            </a:p>
          </p:txBody>
        </p:sp>
        <p:sp>
          <p:nvSpPr>
            <p:cNvPr id="19467" name="Text Box 14"/>
            <p:cNvSpPr txBox="1">
              <a:spLocks noChangeArrowheads="1"/>
            </p:cNvSpPr>
            <p:nvPr/>
          </p:nvSpPr>
          <p:spPr bwMode="auto">
            <a:xfrm>
              <a:off x="3505200" y="3810000"/>
              <a:ext cx="301148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smtClean="0">
                  <a:cs typeface="Times New Roman" pitchFamily="18" charset="0"/>
                </a:rPr>
                <a:t>RE-PACKAGING</a:t>
              </a:r>
              <a:endParaRPr lang="en-US" sz="1600" b="1" dirty="0">
                <a:cs typeface="Times New Roman" pitchFamily="18" charset="0"/>
              </a:endParaRPr>
            </a:p>
          </p:txBody>
        </p:sp>
        <p:pic>
          <p:nvPicPr>
            <p:cNvPr id="19468" name="Picture 15" descr="warehouse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600" y="2133600"/>
              <a:ext cx="1439863" cy="108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Text Box 16"/>
            <p:cNvSpPr txBox="1">
              <a:spLocks noChangeArrowheads="1"/>
            </p:cNvSpPr>
            <p:nvPr/>
          </p:nvSpPr>
          <p:spPr bwMode="auto">
            <a:xfrm>
              <a:off x="2987675" y="1844675"/>
              <a:ext cx="19446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1600" b="1">
                  <a:cs typeface="Times New Roman" pitchFamily="18" charset="0"/>
                </a:rPr>
                <a:t>STORAGE</a:t>
              </a:r>
              <a:endParaRPr lang="nl-BE" sz="1000" b="1">
                <a:cs typeface="Times New Roman" pitchFamily="18" charset="0"/>
              </a:endParaRPr>
            </a:p>
          </p:txBody>
        </p:sp>
        <p:pic>
          <p:nvPicPr>
            <p:cNvPr id="19471" name="Picture 19" descr="bottl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67175" y="2924175"/>
              <a:ext cx="133350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7815263" y="2286000"/>
              <a:ext cx="871537" cy="1406525"/>
              <a:chOff x="5063" y="1104"/>
              <a:chExt cx="549" cy="886"/>
            </a:xfrm>
          </p:grpSpPr>
          <p:sp>
            <p:nvSpPr>
              <p:cNvPr id="19479" name="Text Box 21"/>
              <p:cNvSpPr txBox="1">
                <a:spLocks noChangeArrowheads="1"/>
              </p:cNvSpPr>
              <p:nvPr/>
            </p:nvSpPr>
            <p:spPr bwMode="auto">
              <a:xfrm>
                <a:off x="5063" y="1778"/>
                <a:ext cx="1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da-DK" sz="1600" b="1"/>
              </a:p>
            </p:txBody>
          </p: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5127" y="1104"/>
                <a:ext cx="485" cy="665"/>
                <a:chOff x="5127" y="825"/>
                <a:chExt cx="485" cy="665"/>
              </a:xfrm>
            </p:grpSpPr>
            <p:grpSp>
              <p:nvGrpSpPr>
                <p:cNvPr id="5" name="Group 23"/>
                <p:cNvGrpSpPr>
                  <a:grpSpLocks/>
                </p:cNvGrpSpPr>
                <p:nvPr/>
              </p:nvGrpSpPr>
              <p:grpSpPr bwMode="auto">
                <a:xfrm>
                  <a:off x="5127" y="825"/>
                  <a:ext cx="485" cy="665"/>
                  <a:chOff x="3245" y="1347"/>
                  <a:chExt cx="372" cy="591"/>
                </a:xfrm>
              </p:grpSpPr>
              <p:sp>
                <p:nvSpPr>
                  <p:cNvPr id="1948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30" y="1395"/>
                    <a:ext cx="130" cy="425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4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395" y="1697"/>
                    <a:ext cx="52" cy="172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5" name="Line 26"/>
                  <p:cNvSpPr>
                    <a:spLocks noChangeShapeType="1"/>
                  </p:cNvSpPr>
                  <p:nvPr/>
                </p:nvSpPr>
                <p:spPr bwMode="auto">
                  <a:xfrm rot="300000">
                    <a:off x="3273" y="1621"/>
                    <a:ext cx="98" cy="317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6" name="Line 27"/>
                  <p:cNvSpPr>
                    <a:spLocks noChangeAspect="1" noChangeShapeType="1"/>
                  </p:cNvSpPr>
                  <p:nvPr/>
                </p:nvSpPr>
                <p:spPr bwMode="auto">
                  <a:xfrm rot="300000">
                    <a:off x="3284" y="1650"/>
                    <a:ext cx="79" cy="254"/>
                  </a:xfrm>
                  <a:prstGeom prst="line">
                    <a:avLst/>
                  </a:prstGeom>
                  <a:noFill/>
                  <a:ln w="889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9487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245" y="1593"/>
                    <a:ext cx="98" cy="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48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1480"/>
                    <a:ext cx="85" cy="19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48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273" y="1451"/>
                    <a:ext cx="60" cy="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49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315" y="1460"/>
                    <a:ext cx="217" cy="85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6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3515" y="1564"/>
                    <a:ext cx="102" cy="142"/>
                    <a:chOff x="3645" y="1573"/>
                    <a:chExt cx="142" cy="190"/>
                  </a:xfrm>
                </p:grpSpPr>
                <p:sp>
                  <p:nvSpPr>
                    <p:cNvPr id="19494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1573"/>
                      <a:ext cx="142" cy="7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95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1621"/>
                      <a:ext cx="142" cy="142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1949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82" y="1347"/>
                    <a:ext cx="80" cy="85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493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90" y="1366"/>
                    <a:ext cx="91" cy="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19482" name="Oval 37"/>
                <p:cNvSpPr>
                  <a:spLocks noChangeArrowheads="1"/>
                </p:cNvSpPr>
                <p:nvPr/>
              </p:nvSpPr>
              <p:spPr bwMode="auto">
                <a:xfrm rot="1800000">
                  <a:off x="5439" y="1047"/>
                  <a:ext cx="112" cy="48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pic>
          <p:nvPicPr>
            <p:cNvPr id="19473" name="Picture 38" descr="truck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219700" y="4513263"/>
              <a:ext cx="1498600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4" name="Text Box 39"/>
            <p:cNvSpPr txBox="1">
              <a:spLocks noChangeArrowheads="1"/>
            </p:cNvSpPr>
            <p:nvPr/>
          </p:nvSpPr>
          <p:spPr bwMode="auto">
            <a:xfrm>
              <a:off x="4989513" y="5454650"/>
              <a:ext cx="19446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1600" b="1">
                  <a:cs typeface="Times New Roman" pitchFamily="18" charset="0"/>
                </a:rPr>
                <a:t>TRANSPORT</a:t>
              </a:r>
              <a:endParaRPr lang="en-US" sz="1600" b="1">
                <a:cs typeface="Times New Roman" pitchFamily="18" charset="0"/>
              </a:endParaRPr>
            </a:p>
          </p:txBody>
        </p:sp>
        <p:sp>
          <p:nvSpPr>
            <p:cNvPr id="19475" name="AutoShape 40"/>
            <p:cNvSpPr>
              <a:spLocks noChangeArrowheads="1"/>
            </p:cNvSpPr>
            <p:nvPr/>
          </p:nvSpPr>
          <p:spPr bwMode="auto">
            <a:xfrm>
              <a:off x="323850" y="4005263"/>
              <a:ext cx="7561263" cy="576262"/>
            </a:xfrm>
            <a:prstGeom prst="leftRightArrow">
              <a:avLst>
                <a:gd name="adj1" fmla="val 50000"/>
                <a:gd name="adj2" fmla="val 262424"/>
              </a:avLst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476" name="Rectangle 41"/>
            <p:cNvSpPr>
              <a:spLocks noChangeArrowheads="1"/>
            </p:cNvSpPr>
            <p:nvPr/>
          </p:nvSpPr>
          <p:spPr bwMode="auto">
            <a:xfrm>
              <a:off x="3068638" y="4052888"/>
              <a:ext cx="24399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BE" sz="2400" b="1" dirty="0">
                  <a:latin typeface="Times New Roman" pitchFamily="18" charset="0"/>
                </a:rPr>
                <a:t>DISTRIBUTION</a:t>
              </a:r>
              <a:endParaRPr lang="en-US" sz="2400" b="1" dirty="0">
                <a:latin typeface="Times New Roman" pitchFamily="18" charset="0"/>
              </a:endParaRPr>
            </a:p>
          </p:txBody>
        </p:sp>
      </p:grpSp>
      <p:sp>
        <p:nvSpPr>
          <p:cNvPr id="19477" name="Text Box 42"/>
          <p:cNvSpPr txBox="1">
            <a:spLocks noChangeArrowheads="1"/>
          </p:cNvSpPr>
          <p:nvPr/>
        </p:nvSpPr>
        <p:spPr bwMode="auto">
          <a:xfrm>
            <a:off x="7019925" y="3352800"/>
            <a:ext cx="2124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600" b="1">
                <a:cs typeface="Times New Roman" pitchFamily="18" charset="0"/>
              </a:rPr>
              <a:t>PROFESSIONAL/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cs typeface="Times New Roman" pitchFamily="18" charset="0"/>
              </a:rPr>
              <a:t>INDUSTRIAL USER</a:t>
            </a:r>
            <a:endParaRPr lang="en-US" sz="1600" b="1">
              <a:cs typeface="Times New Roman" pitchFamily="18" charset="0"/>
            </a:endParaRPr>
          </a:p>
        </p:txBody>
      </p:sp>
      <p:sp>
        <p:nvSpPr>
          <p:cNvPr id="19478" name="Rectangle 43"/>
          <p:cNvSpPr>
            <a:spLocks noChangeArrowheads="1"/>
          </p:cNvSpPr>
          <p:nvPr/>
        </p:nvSpPr>
        <p:spPr bwMode="auto">
          <a:xfrm>
            <a:off x="381000" y="304800"/>
            <a:ext cx="89916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Bef>
                <a:spcPct val="5000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Complex Supply Chain, everybody is responsible!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0600" cy="990600"/>
          </a:xfrm>
        </p:spPr>
        <p:txBody>
          <a:bodyPr/>
          <a:lstStyle/>
          <a:p>
            <a:r>
              <a:rPr lang="en-GB" dirty="0" smtClean="0"/>
              <a:t>RC &amp; Improvement Action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061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GB" b="1" dirty="0" smtClean="0"/>
              <a:t> BACD “Practical requirements”</a:t>
            </a:r>
            <a:endParaRPr lang="en-US" sz="18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Management commitment to the </a:t>
            </a:r>
            <a:r>
              <a:rPr lang="en-GB" b="1" dirty="0" smtClean="0"/>
              <a:t>“8 guiding principles”</a:t>
            </a:r>
            <a:endParaRPr lang="en-US" sz="16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RC coordinator appointment</a:t>
            </a:r>
            <a:endParaRPr lang="en-US" sz="16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Performance reporting (KPI)</a:t>
            </a:r>
            <a:endParaRPr lang="en-US" sz="1600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Audit Implementation</a:t>
            </a:r>
            <a:r>
              <a:rPr lang="en-GB" dirty="0" smtClean="0"/>
              <a:t> – TPV – to verify RC program implementation &amp; </a:t>
            </a:r>
            <a:r>
              <a:rPr lang="en-GB" b="1" dirty="0" smtClean="0"/>
              <a:t>Company performances</a:t>
            </a:r>
            <a:r>
              <a:rPr lang="en-GB" dirty="0" smtClean="0"/>
              <a:t> in terms of EH&amp;S</a:t>
            </a:r>
            <a:endParaRPr lang="en-US" sz="1600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Improvement program</a:t>
            </a:r>
            <a:r>
              <a:rPr lang="en-GB" dirty="0" smtClean="0"/>
              <a:t> RC = “continuous improvement”</a:t>
            </a:r>
            <a:endParaRPr lang="en-US" sz="1600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0600" cy="960438"/>
          </a:xfrm>
        </p:spPr>
        <p:txBody>
          <a:bodyPr/>
          <a:lstStyle/>
          <a:p>
            <a:r>
              <a:rPr lang="en-GB" dirty="0" smtClean="0"/>
              <a:t>RC &amp; Improvement Action Plan (IAP)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0600" cy="4680000"/>
          </a:xfrm>
        </p:spPr>
        <p:txBody>
          <a:bodyPr/>
          <a:lstStyle/>
          <a:p>
            <a:pPr lvl="0">
              <a:buNone/>
            </a:pPr>
            <a:r>
              <a:rPr lang="en-GB" b="1" dirty="0" smtClean="0"/>
              <a:t>Audit implementation &lt;-&gt; Improvement Plan</a:t>
            </a:r>
            <a:endParaRPr lang="en-US" sz="18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Following the Audit  -&gt; identification of </a:t>
            </a:r>
            <a:r>
              <a:rPr lang="en-GB" b="1" dirty="0" smtClean="0"/>
              <a:t>gaps</a:t>
            </a:r>
            <a:r>
              <a:rPr lang="en-GB" dirty="0" smtClean="0"/>
              <a:t> (majors, minors) that should be addressed</a:t>
            </a:r>
            <a:endParaRPr lang="en-US" sz="1600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Purpose of an IAP</a:t>
            </a:r>
            <a:r>
              <a:rPr lang="en-GB" dirty="0" smtClean="0"/>
              <a:t> = to address and correct these gaps that may be affecting the business,</a:t>
            </a:r>
            <a:endParaRPr lang="en-US" sz="1600" dirty="0" smtClean="0"/>
          </a:p>
          <a:p>
            <a:pPr lvl="1"/>
            <a:endParaRPr lang="en-GB" b="1" dirty="0" smtClean="0"/>
          </a:p>
          <a:p>
            <a:pPr lvl="1"/>
            <a:r>
              <a:rPr lang="en-GB" b="1" dirty="0" smtClean="0"/>
              <a:t>Auditing system – RC</a:t>
            </a:r>
            <a:r>
              <a:rPr lang="en-GB" dirty="0" smtClean="0"/>
              <a:t>: BACD recommends a Third Party Verification (</a:t>
            </a:r>
            <a:r>
              <a:rPr lang="en-GB" b="1" dirty="0" smtClean="0"/>
              <a:t>TPV</a:t>
            </a:r>
            <a:r>
              <a:rPr lang="en-GB" dirty="0" smtClean="0"/>
              <a:t>) audit using SQAS Distributor/ESAD</a:t>
            </a:r>
            <a:endParaRPr lang="en-US" sz="1600" dirty="0" smtClean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Where ESAD is not practical (SMEs) BACD developed its own “</a:t>
            </a:r>
            <a:r>
              <a:rPr lang="en-GB" b="1" dirty="0" smtClean="0"/>
              <a:t>self assessment tool</a:t>
            </a:r>
            <a:r>
              <a:rPr lang="en-GB" dirty="0" smtClean="0"/>
              <a:t>” </a:t>
            </a:r>
            <a:endParaRPr lang="en-US" sz="1600" dirty="0" smtClean="0"/>
          </a:p>
          <a:p>
            <a:pPr lvl="2"/>
            <a:r>
              <a:rPr lang="en-GB" dirty="0" smtClean="0"/>
              <a:t>BACD / FECC discussion on going</a:t>
            </a: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TPV: SQAS Distributor / ESAD (www.sqas.org)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5400" cy="50610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1900" dirty="0" smtClean="0"/>
          </a:p>
          <a:p>
            <a:pPr lvl="1"/>
            <a:r>
              <a:rPr lang="en-US" sz="1900" dirty="0" smtClean="0"/>
              <a:t>Jointly developed in </a:t>
            </a:r>
            <a:r>
              <a:rPr lang="en-US" sz="1900" b="1" dirty="0" smtClean="0"/>
              <a:t>2004</a:t>
            </a:r>
            <a:r>
              <a:rPr lang="en-US" sz="1900" dirty="0" smtClean="0"/>
              <a:t> by </a:t>
            </a:r>
            <a:r>
              <a:rPr lang="en-US" sz="1900" dirty="0" err="1" smtClean="0"/>
              <a:t>Cefic</a:t>
            </a:r>
            <a:r>
              <a:rPr lang="en-US" sz="1900" dirty="0" smtClean="0"/>
              <a:t> &amp; </a:t>
            </a:r>
            <a:r>
              <a:rPr lang="en-US" sz="1900" dirty="0" err="1" smtClean="0"/>
              <a:t>Fecc</a:t>
            </a:r>
            <a:r>
              <a:rPr lang="en-US" sz="1900" dirty="0" smtClean="0"/>
              <a:t> = Questionnaire </a:t>
            </a:r>
            <a:r>
              <a:rPr lang="en-US" sz="1900" b="1" dirty="0" smtClean="0"/>
              <a:t>completely reviewed in 2011!</a:t>
            </a:r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A core questionnaire relevant for any LSP + 5 Modules questionnaires relevant to specific activities of companies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Chemical distributors: </a:t>
            </a:r>
            <a:r>
              <a:rPr lang="en-US" sz="1900" b="1" dirty="0" smtClean="0"/>
              <a:t>SQAS distributor/ESAD Di module</a:t>
            </a:r>
            <a:r>
              <a:rPr lang="en-US" sz="1900" dirty="0" smtClean="0"/>
              <a:t> (Distributor Standard activities)  </a:t>
            </a:r>
            <a:r>
              <a:rPr lang="en-US" sz="1900" dirty="0" err="1" smtClean="0"/>
              <a:t>Di+S</a:t>
            </a:r>
            <a:r>
              <a:rPr lang="en-US" sz="1900" dirty="0" smtClean="0"/>
              <a:t>;  </a:t>
            </a:r>
            <a:r>
              <a:rPr lang="en-US" sz="1900" dirty="0" err="1" smtClean="0"/>
              <a:t>Di+Cs</a:t>
            </a:r>
            <a:r>
              <a:rPr lang="en-US" sz="1900" dirty="0" smtClean="0"/>
              <a:t>;  </a:t>
            </a:r>
            <a:r>
              <a:rPr lang="en-US" sz="1900" dirty="0" err="1" smtClean="0"/>
              <a:t>Di+F</a:t>
            </a:r>
            <a:r>
              <a:rPr lang="en-US" sz="1900" dirty="0" smtClean="0"/>
              <a:t>;  </a:t>
            </a:r>
            <a:r>
              <a:rPr lang="en-US" sz="1900" dirty="0" err="1" smtClean="0"/>
              <a:t>Di+F+G</a:t>
            </a:r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Di: Structured around the 8 principles of Responsible Care</a:t>
            </a:r>
          </a:p>
          <a:p>
            <a:pPr lvl="1"/>
            <a:endParaRPr lang="en-US" sz="1900" dirty="0" smtClean="0">
              <a:solidFill>
                <a:srgbClr val="FF0000"/>
              </a:solidFill>
            </a:endParaRPr>
          </a:p>
          <a:p>
            <a:pPr lvl="1"/>
            <a:r>
              <a:rPr lang="en-US" sz="1900" dirty="0" smtClean="0">
                <a:solidFill>
                  <a:srgbClr val="FF0000"/>
                </a:solidFill>
              </a:rPr>
              <a:t>(Requiring the presence of assessors accredited by CEFIC)</a:t>
            </a:r>
          </a:p>
          <a:p>
            <a:pPr lvl="1"/>
            <a:endParaRPr lang="en-US" sz="19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19" name="Pictur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9442200" cy="838200"/>
          </a:xfrm>
        </p:spPr>
        <p:txBody>
          <a:bodyPr>
            <a:normAutofit/>
          </a:bodyPr>
          <a:lstStyle/>
          <a:p>
            <a:r>
              <a:rPr lang="en-GB" sz="2500" dirty="0" smtClean="0"/>
              <a:t>TPV: SQAS Distributor / ESAD (www.sqas.org)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0600" cy="4800600"/>
          </a:xfrm>
        </p:spPr>
        <p:txBody>
          <a:bodyPr/>
          <a:lstStyle/>
          <a:p>
            <a:pPr lvl="0">
              <a:buNone/>
            </a:pPr>
            <a:r>
              <a:rPr lang="en-US" b="1" dirty="0" smtClean="0"/>
              <a:t>SQAS Assessment – getting started</a:t>
            </a:r>
            <a:r>
              <a:rPr lang="en-US" sz="1900" dirty="0" smtClean="0"/>
              <a:t>: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Selection of an assessor form the list of accredited SQAS Assessor,</a:t>
            </a:r>
          </a:p>
          <a:p>
            <a:pPr lvl="1"/>
            <a:endParaRPr lang="en-US" sz="1900" b="1" dirty="0" smtClean="0"/>
          </a:p>
          <a:p>
            <a:pPr lvl="1"/>
            <a:r>
              <a:rPr lang="en-US" sz="1900" b="1" dirty="0" smtClean="0"/>
              <a:t>Fill in the “PAD”</a:t>
            </a:r>
            <a:r>
              <a:rPr lang="en-US" sz="1900" dirty="0" smtClean="0"/>
              <a:t> (Pre-Assessment Document – Excel): To define the scope of the assessment; provide relevant info about the </a:t>
            </a:r>
            <a:r>
              <a:rPr lang="en-US" sz="1900" dirty="0" err="1" smtClean="0"/>
              <a:t>Cie</a:t>
            </a:r>
            <a:r>
              <a:rPr lang="en-US" sz="1900" dirty="0" smtClean="0"/>
              <a:t>; Calculate the assessment time…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-&gt; the assessor carries out the assessment…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The </a:t>
            </a:r>
            <a:r>
              <a:rPr lang="en-US" sz="1900" b="1" dirty="0" smtClean="0"/>
              <a:t>assessment report</a:t>
            </a:r>
            <a:r>
              <a:rPr lang="en-US" sz="1900" dirty="0" smtClean="0"/>
              <a:t> is “used by </a:t>
            </a:r>
            <a:r>
              <a:rPr lang="en-US" sz="1900" dirty="0" err="1" smtClean="0"/>
              <a:t>Cies</a:t>
            </a:r>
            <a:r>
              <a:rPr lang="en-US" sz="1900" dirty="0" smtClean="0"/>
              <a:t> for Risk Management in support of their product Stewardship activities”; </a:t>
            </a:r>
            <a:r>
              <a:rPr lang="en-US" dirty="0" smtClean="0"/>
              <a:t>Identifies the gap that need to be addressed…-&gt; RC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build an IAP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Step 1: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Clearly </a:t>
            </a:r>
            <a:r>
              <a:rPr lang="en-US" b="1" dirty="0" smtClean="0"/>
              <a:t>state the problem or weakness</a:t>
            </a:r>
            <a:r>
              <a:rPr lang="en-US" dirty="0" smtClean="0"/>
              <a:t>, including the root cause.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Step 2:</a:t>
            </a:r>
            <a:r>
              <a:rPr lang="en-US" dirty="0" smtClean="0"/>
              <a:t> List the individuals who will be accountable for the results of the corrective action, i.e. </a:t>
            </a:r>
            <a:r>
              <a:rPr lang="en-US" b="1" i="1" dirty="0" smtClean="0"/>
              <a:t>every action should have an assigned responsible person</a:t>
            </a:r>
            <a:r>
              <a:rPr lang="en-US" b="1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Step 3:</a:t>
            </a:r>
            <a:r>
              <a:rPr lang="en-US" dirty="0" smtClean="0"/>
              <a:t> Create </a:t>
            </a:r>
            <a:r>
              <a:rPr lang="en-US" b="1" dirty="0" smtClean="0"/>
              <a:t>simple, measurable solutions</a:t>
            </a:r>
            <a:r>
              <a:rPr lang="en-US" dirty="0" smtClean="0"/>
              <a:t> that address the root cause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Step 4:</a:t>
            </a:r>
            <a:r>
              <a:rPr lang="en-US" dirty="0" smtClean="0"/>
              <a:t> Set </a:t>
            </a:r>
            <a:r>
              <a:rPr lang="en-US" b="1" dirty="0" smtClean="0"/>
              <a:t>achievable deadlines</a:t>
            </a:r>
          </a:p>
          <a:p>
            <a:pPr algn="just"/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Step 5:</a:t>
            </a:r>
            <a:r>
              <a:rPr lang="en-US" dirty="0" smtClean="0"/>
              <a:t> </a:t>
            </a:r>
            <a:r>
              <a:rPr lang="en-US" b="1" dirty="0" smtClean="0"/>
              <a:t>Monitor</a:t>
            </a:r>
            <a:r>
              <a:rPr lang="en-US" dirty="0" smtClean="0"/>
              <a:t> the progress of your plan.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0600" cy="639762"/>
          </a:xfrm>
        </p:spPr>
        <p:txBody>
          <a:bodyPr/>
          <a:lstStyle/>
          <a:p>
            <a:r>
              <a:rPr lang="en-GB" dirty="0" smtClean="0"/>
              <a:t>How should my IAP look like?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839200" cy="5197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0198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5" descr="F:\FECC\FECC Photo Database\logo's\RC Logos OFFICIAL\RC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181600"/>
            <a:ext cx="4648200" cy="12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2514600"/>
            <a:ext cx="9144000" cy="2447925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5000"/>
              </a:lnSpc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Care</a:t>
            </a:r>
            <a:r>
              <a:rPr lang="en-GB" b="1" baseline="60000" dirty="0" smtClean="0">
                <a:solidFill>
                  <a:schemeClr val="bg1"/>
                </a:solidFill>
              </a:rPr>
              <a:t>®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ctr">
              <a:lnSpc>
                <a:spcPct val="95000"/>
              </a:lnSpc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 of an area to be improved</a:t>
            </a:r>
          </a:p>
          <a:p>
            <a:pPr algn="ctr">
              <a:lnSpc>
                <a:spcPct val="95000"/>
              </a:lnSpc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“Product Stewardship”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Azelis_Chemical-Industries_RGB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01000" y="5715000"/>
            <a:ext cx="869842" cy="5865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867400"/>
            <a:ext cx="19050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o 9001 2008 training jump start 2013">
  <a:themeElements>
    <a:clrScheme name="Azelis 2010">
      <a:dk1>
        <a:srgbClr val="00366C"/>
      </a:dk1>
      <a:lt1>
        <a:srgbClr val="FFFFFF"/>
      </a:lt1>
      <a:dk2>
        <a:srgbClr val="616162"/>
      </a:dk2>
      <a:lt2>
        <a:srgbClr val="FFFFFF"/>
      </a:lt2>
      <a:accent1>
        <a:srgbClr val="00366C"/>
      </a:accent1>
      <a:accent2>
        <a:srgbClr val="91C9E2"/>
      </a:accent2>
      <a:accent3>
        <a:srgbClr val="0077B3"/>
      </a:accent3>
      <a:accent4>
        <a:srgbClr val="6E88A6"/>
      </a:accent4>
      <a:accent5>
        <a:srgbClr val="9BBDD7"/>
      </a:accent5>
      <a:accent6>
        <a:srgbClr val="00599C"/>
      </a:accent6>
      <a:hlink>
        <a:srgbClr val="616162"/>
      </a:hlink>
      <a:folHlink>
        <a:srgbClr val="61616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zelis-Corp">
      <a:dk1>
        <a:srgbClr val="00366C"/>
      </a:dk1>
      <a:lt1>
        <a:srgbClr val="FFFFFF"/>
      </a:lt1>
      <a:dk2>
        <a:srgbClr val="616162"/>
      </a:dk2>
      <a:lt2>
        <a:srgbClr val="FFFFFF"/>
      </a:lt2>
      <a:accent1>
        <a:srgbClr val="00366C"/>
      </a:accent1>
      <a:accent2>
        <a:srgbClr val="91C9E2"/>
      </a:accent2>
      <a:accent3>
        <a:srgbClr val="0077B3"/>
      </a:accent3>
      <a:accent4>
        <a:srgbClr val="6E88A6"/>
      </a:accent4>
      <a:accent5>
        <a:srgbClr val="9BBDD7"/>
      </a:accent5>
      <a:accent6>
        <a:srgbClr val="00599C"/>
      </a:accent6>
      <a:hlink>
        <a:srgbClr val="616162"/>
      </a:hlink>
      <a:folHlink>
        <a:srgbClr val="6161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D8E521A229B4EB0A48E0D0ABA25CA" ma:contentTypeVersion="0" ma:contentTypeDescription="Create a new document." ma:contentTypeScope="" ma:versionID="4087d81eabbed2cfb05bbf8db6c6f8d0">
  <xsd:schema xmlns:xsd="http://www.w3.org/2001/XMLSchema" xmlns:p="http://schemas.microsoft.com/office/2006/metadata/properties" targetNamespace="http://schemas.microsoft.com/office/2006/metadata/properties" ma:root="true" ma:fieldsID="acdb509e436037811c1a1b4f689a47b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8A807B2-76E2-467E-BDF8-E2692DE09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1D6B32F-67C1-4831-A92C-838F21955F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723B9D-5AD4-468F-943F-27BCDBF556A8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1137</Words>
  <Application>Microsoft Office PowerPoint</Application>
  <PresentationFormat>Diavoorstelling (4:3)</PresentationFormat>
  <Paragraphs>267</Paragraphs>
  <Slides>25</Slides>
  <Notes>14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iso 9001 2008 training jump start 2013</vt:lpstr>
      <vt:lpstr>BACD RC Workshop 27 Nov 2013:  “Improvement Action Plans &amp; possible actions in RC” </vt:lpstr>
      <vt:lpstr>Agenda</vt:lpstr>
      <vt:lpstr>RC &amp; Improvement Action Plan</vt:lpstr>
      <vt:lpstr>RC &amp; Improvement Action Plan (IAP)</vt:lpstr>
      <vt:lpstr>TPV: SQAS Distributor / ESAD (www.sqas.org)  </vt:lpstr>
      <vt:lpstr>TPV: SQAS Distributor / ESAD (www.sqas.org)</vt:lpstr>
      <vt:lpstr>How to build an IAP</vt:lpstr>
      <vt:lpstr>How should my IAP look like?</vt:lpstr>
      <vt:lpstr>PowerPoint-presentatie</vt:lpstr>
      <vt:lpstr>Product Stewardship Scores (2011 – 2012)</vt:lpstr>
      <vt:lpstr>PRODUCT STEWARDSHIP IS ATTITUDE-DEPENDENT</vt:lpstr>
      <vt:lpstr>What needs to be done?</vt:lpstr>
      <vt:lpstr>What needs to be done?</vt:lpstr>
      <vt:lpstr>Management Leadership</vt:lpstr>
      <vt:lpstr>Risk Management</vt:lpstr>
      <vt:lpstr>Communication</vt:lpstr>
      <vt:lpstr>Supply Chain Cooperation</vt:lpstr>
      <vt:lpstr>Supply Chain Cooperation </vt:lpstr>
      <vt:lpstr>PS: Getting started!</vt:lpstr>
      <vt:lpstr>Distributor Expectations </vt:lpstr>
      <vt:lpstr>For more info: Cefic-Fecc PS guidelines</vt:lpstr>
      <vt:lpstr>Questions</vt:lpstr>
      <vt:lpstr>Thank you!          Dank U!  Merci!               (Gracias!/Mercès)   </vt:lpstr>
      <vt:lpstr>PowerPoint-presentatie</vt:lpstr>
      <vt:lpstr>PowerPoint-presentatie</vt:lpstr>
    </vt:vector>
  </TitlesOfParts>
  <Company>Azelis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 9001:2008</dc:title>
  <dc:creator>Maria.Almenar</dc:creator>
  <cp:lastModifiedBy>admin</cp:lastModifiedBy>
  <cp:revision>228</cp:revision>
  <dcterms:created xsi:type="dcterms:W3CDTF">2013-03-20T18:01:42Z</dcterms:created>
  <dcterms:modified xsi:type="dcterms:W3CDTF">2013-12-17T14:06:05Z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0x01010067AD8E521A229B4EB0A48E0D0ABA25CA</vt:lpwstr>
  </property>
  <property fmtid="{D5CDD505-2E9C-101B-9397-08002B2CF9AE}" pid="3" name="Order">
    <vt:r8>12900</vt:r8>
  </property>
  <property fmtid="{D5CDD505-2E9C-101B-9397-08002B2CF9AE}" pid="4" name="SourceSite">
    <vt:lpwstr>Communications</vt:lpwstr>
  </property>
  <property fmtid="{D5CDD505-2E9C-101B-9397-08002B2CF9AE}" pid="5" name="Region">
    <vt:lpwstr>2537689</vt:lpwstr>
  </property>
  <property fmtid="{D5CDD505-2E9C-101B-9397-08002B2CF9AE}" pid="6" name="CF">
    <vt:lpwstr>121123459137</vt:lpwstr>
  </property>
  <property fmtid="{D5CDD505-2E9C-101B-9397-08002B2CF9AE}" pid="7" name="Categoryes">
    <vt:lpwstr>45</vt:lpwstr>
  </property>
  <property fmtid="{D5CDD505-2E9C-101B-9397-08002B2CF9AE}" pid="8" name="RevisionDate">
    <vt:filetime>2011-02-16T23:00:00Z</vt:filetime>
  </property>
  <property fmtid="{D5CDD505-2E9C-101B-9397-08002B2CF9AE}" pid="9" name="ContentLanguage">
    <vt:lpwstr>1</vt:lpwstr>
  </property>
</Properties>
</file>